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4" r:id="rId2"/>
    <p:sldId id="795" r:id="rId3"/>
    <p:sldId id="789" r:id="rId4"/>
    <p:sldId id="331" r:id="rId5"/>
    <p:sldId id="335" r:id="rId6"/>
    <p:sldId id="337" r:id="rId7"/>
    <p:sldId id="332" r:id="rId8"/>
    <p:sldId id="338" r:id="rId9"/>
    <p:sldId id="33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3136"/>
    <a:srgbClr val="DE903E"/>
    <a:srgbClr val="57AACC"/>
    <a:srgbClr val="40A891"/>
    <a:srgbClr val="773479"/>
    <a:srgbClr val="C6327C"/>
    <a:srgbClr val="5CA754"/>
    <a:srgbClr val="727272"/>
    <a:srgbClr val="2A51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CFE6-0BB0-DC3F-D3AD-BDF497F17B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1EAD0C-814C-8B42-CBFB-3EBCCCDF80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644C9F-B738-4956-CA2C-977EE8956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A9782-5CE9-4535-8642-9069D543B7B7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C7107-6774-CDA5-BC72-F14C6943A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62A6B-5391-8043-BC6A-D7633D3A5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317C2-0FE5-4544-9562-41A116EF0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40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C2ACE-4463-BA97-9F72-332114138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297BB6-77A9-A0AE-7C04-BF4E42F8D6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1A588C-6691-BE21-0746-DA677DA64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A9782-5CE9-4535-8642-9069D543B7B7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FDB38-60F0-579E-5AD2-F8F09A398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652595-CF4E-31DA-C1AF-FAD5C2644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317C2-0FE5-4544-9562-41A116EF0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441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27A1A-0797-D3CB-A334-1E275F658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01FD8C-CAC4-D20C-AEDE-271C22ABA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122682-7EBD-F913-3AF7-562B22C24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A9782-5CE9-4535-8642-9069D543B7B7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712667-C891-860A-0901-8E06DBE8D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F19AC7-6771-721D-8AE7-07BB80D7A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317C2-0FE5-4544-9562-41A116EF0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761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EE722-E1FB-38AC-24AE-CFB834E6C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B13E00-69BD-7CD4-ADA6-A58E97D24D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397CB4-7B07-13A3-7DC4-2B9E8D9517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C82DE4-9319-B18A-FFB3-5FE137952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A9782-5CE9-4535-8642-9069D543B7B7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9728A8-68E6-983E-29D6-2C7BDE32F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2C9C60-67A8-C8BC-4A68-62DCB91F7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317C2-0FE5-4544-9562-41A116EF0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193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8B697-8F53-FDCD-6E8A-5853CAD96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795E64-EBA8-4F92-C50F-E7A3310AAD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802CAB-74B5-C7A8-B13E-6CDC5BD03A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A8E650-FDBB-3DA9-7D0E-A70CA355D0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E037DE-EDA7-5819-5BBE-508F0FB1C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8412339-0FE2-36F9-2B31-0DBAC42C95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A9782-5CE9-4535-8642-9069D543B7B7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488D82-9D07-2BBE-64E3-95DFC0468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6300D5-FEB6-FA8F-7E73-3483B11B4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317C2-0FE5-4544-9562-41A116EF0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54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27341-C45F-438F-D2D6-428515CC7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DA2237-D91D-E199-F44D-04934CB9F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A9782-5CE9-4535-8642-9069D543B7B7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06AFCA-E590-8C53-4F79-174A5E026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A9918C-312D-6B44-C0C6-CB6B9DA9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317C2-0FE5-4544-9562-41A116EF0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232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67F12A-8698-88BF-8DA7-E56C0B073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A9782-5CE9-4535-8642-9069D543B7B7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312B3E-2600-73AF-017D-52F31230D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7DCC86-A795-9D5D-B8AC-CD696978B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317C2-0FE5-4544-9562-41A116EF0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311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68D59-2F56-947F-FFDF-2A0FE0DCF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06BD5-5B21-CFC2-13FC-4B5145313B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DFAB86-839B-76D4-1AEB-DB0B57A96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68CE1-827B-E27C-65B5-84AAA2F13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A9782-5CE9-4535-8642-9069D543B7B7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3D0512-C69B-05D3-4995-AC10CA706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222E4E-E186-9285-F7DE-DE5EA7E9B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317C2-0FE5-4544-9562-41A116EF0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811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3337D-EAB4-AA52-C559-92D828A77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6AFC38-B368-2155-EC38-052BCBF27F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997C38-186F-D83B-DE96-55678A282A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AC4A85-87E7-1F7B-BB74-228A3D1D5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A9782-5CE9-4535-8642-9069D543B7B7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66FBCC-9ED5-8EDB-9320-647F1D5B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84BCC0-4AC7-6DB7-D5E8-EC57C9AB9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317C2-0FE5-4544-9562-41A116EF0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183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21635-4999-C49F-9F43-A19D5B25D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BEB253-C3CE-16BC-6CCD-298305ADA1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BF9ACA-ECBE-143E-CB41-AB48F4EAB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A9782-5CE9-4535-8642-9069D543B7B7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26B647-CC94-ED70-A2FA-2C73A11C1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CE1DA8-001B-5D09-0ED0-16D248D50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317C2-0FE5-4544-9562-41A116EF0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42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6A0B20-B06F-0003-09D6-5F072F8CC5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0F9BB0-4CE6-29E9-FB89-EEAA2EAA1D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3949B2-2E04-AFF6-1C8C-8B03E44B7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A9782-5CE9-4535-8642-9069D543B7B7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359C4B-D1CC-6B0C-2499-72167CD9C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E927C2-815D-5EEA-D515-360E24C87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317C2-0FE5-4544-9562-41A116EF0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178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C78670-D9B8-F22C-52D4-9E0BA69B5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E77DC-2558-826E-9A47-E045D732F8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FA23C6-437D-EB17-CEB3-2E03D299A0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A9782-5CE9-4535-8642-9069D543B7B7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995CD1-6EF5-B777-1990-C9798DFF87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253F0C-8B48-652A-5DB4-E197DEF9C3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317C2-0FE5-4544-9562-41A116EF0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666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hyperlink" Target="https://www.gov.uk/guidance/education-staff-wellbeing-charter" TargetMode="External"/><Relationship Id="rId7" Type="http://schemas.openxmlformats.org/officeDocument/2006/relationships/hyperlink" Target="https://www.nhs.uk/oneyou/every-mind-matters/" TargetMode="External"/><Relationship Id="rId2" Type="http://schemas.openxmlformats.org/officeDocument/2006/relationships/hyperlink" Target="https://www.annafreud.org/schools-and-colleges/resources/supporting-staff-wellbeing-in-schools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headspace.com/educators" TargetMode="External"/><Relationship Id="rId5" Type="http://schemas.openxmlformats.org/officeDocument/2006/relationships/hyperlink" Target="https://www.educationsupport.org.uk/helping-you/telephone-support-counselling" TargetMode="External"/><Relationship Id="rId4" Type="http://schemas.openxmlformats.org/officeDocument/2006/relationships/hyperlink" Target="https://www.gov.uk/guidance/school-workload-reduction-toolkit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ogetherall.com/en-gb/" TargetMode="External"/><Relationship Id="rId7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hyperlink" Target="https://theolliefoundation.org/" TargetMode="External"/><Relationship Id="rId4" Type="http://schemas.openxmlformats.org/officeDocument/2006/relationships/hyperlink" Target="mailto:hpft.wellbeingworkshops@nhs.net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id="{002DFA41-4B93-47D7-9510-D0017347B1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5015" y="2181279"/>
            <a:ext cx="10061880" cy="1855065"/>
          </a:xfrm>
        </p:spPr>
        <p:txBody>
          <a:bodyPr anchor="t">
            <a:normAutofit fontScale="90000"/>
          </a:bodyPr>
          <a:lstStyle/>
          <a:p>
            <a:pPr algn="l"/>
            <a:r>
              <a:rPr lang="en-GB" b="1" dirty="0">
                <a:solidFill>
                  <a:srgbClr val="1B203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Emotional and Mental Wellbeing in Education Team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D5D8EF5-C5C1-ABDE-F357-DFEC5B381B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14786" y="5159812"/>
            <a:ext cx="2573635" cy="16839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C2C3F0D-7944-457F-BF44-80C991091B7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1" y="5540963"/>
            <a:ext cx="3189137" cy="14169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C12671B-B52B-4B98-B52D-81D152E96BE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67682" y="5277677"/>
            <a:ext cx="2124460" cy="1584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92FC38-DA2B-47DC-82AC-BFC164618B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756" y="5639155"/>
            <a:ext cx="1404774" cy="115610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9569E15-40A9-4143-8762-E3D77EE9BB2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22755">
            <a:off x="4705145" y="5679071"/>
            <a:ext cx="2382572" cy="9127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2E3644-00B1-4774-B2FA-F7DB0C298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551683"/>
            <a:ext cx="1370166" cy="10979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05850C4-6E62-4BC7-9F85-BD3A2FFF526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9830" y="5482072"/>
            <a:ext cx="4006257" cy="15346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FEAC0-8130-4298-9DDD-3480756C15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91396" y="5605717"/>
            <a:ext cx="1517653" cy="122298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EF47C6-963E-43B6-B783-12D08E5EFFB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88694" y="5411858"/>
            <a:ext cx="794970" cy="122411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11699EB-E6C3-4A85-85CC-F92C99EB71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6016" y="14235"/>
            <a:ext cx="3605985" cy="255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226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, diagram, bubble chart&#10;&#10;Description automatically generated">
            <a:extLst>
              <a:ext uri="{FF2B5EF4-FFF2-40B4-BE49-F238E27FC236}">
                <a16:creationId xmlns:a16="http://schemas.microsoft.com/office/drawing/2014/main" id="{B3B98329-1F63-CCDE-6C72-117C0EF121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7" t="4793" r="2148" b="4601"/>
          <a:stretch/>
        </p:blipFill>
        <p:spPr>
          <a:xfrm>
            <a:off x="7353097" y="1875212"/>
            <a:ext cx="4685023" cy="447140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66FE6C-22A3-2C56-ACFE-803B7F80D9E8}"/>
              </a:ext>
            </a:extLst>
          </p:cNvPr>
          <p:cNvSpPr txBox="1"/>
          <p:nvPr/>
        </p:nvSpPr>
        <p:spPr>
          <a:xfrm>
            <a:off x="767408" y="1180731"/>
            <a:ext cx="740892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1"/>
              </a:buClr>
            </a:pPr>
            <a:r>
              <a:rPr lang="en-GB" sz="2000" b="1" dirty="0">
                <a:solidFill>
                  <a:srgbClr val="7030A0"/>
                </a:solidFill>
              </a:rPr>
              <a:t>Leadership and Management:</a:t>
            </a:r>
            <a:r>
              <a:rPr lang="en-GB" sz="2000" dirty="0">
                <a:solidFill>
                  <a:srgbClr val="7030A0"/>
                </a:solidFill>
              </a:rPr>
              <a:t> </a:t>
            </a: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 support and champion efforts to promote emotional health and wellbeing</a:t>
            </a:r>
          </a:p>
          <a:p>
            <a:pPr>
              <a:buClr>
                <a:schemeClr val="tx1"/>
              </a:buClr>
            </a:pPr>
            <a:endParaRPr lang="en-GB" sz="2000" b="1" dirty="0">
              <a:solidFill>
                <a:schemeClr val="accent6"/>
              </a:solidFill>
            </a:endParaRPr>
          </a:p>
          <a:p>
            <a:pPr>
              <a:buClr>
                <a:schemeClr val="tx1"/>
              </a:buClr>
            </a:pPr>
            <a:r>
              <a:rPr lang="en-GB" sz="2000" b="1" dirty="0">
                <a:solidFill>
                  <a:schemeClr val="accent6"/>
                </a:solidFill>
              </a:rPr>
              <a:t>Curriculum teaching and learning:</a:t>
            </a:r>
            <a:r>
              <a:rPr lang="en-GB" sz="2000" dirty="0">
                <a:solidFill>
                  <a:schemeClr val="accent6"/>
                </a:solidFill>
              </a:rPr>
              <a:t> </a:t>
            </a: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 promote resilience and support social and emotional learning</a:t>
            </a:r>
          </a:p>
          <a:p>
            <a:pPr>
              <a:buClr>
                <a:schemeClr val="tx1"/>
              </a:buClr>
            </a:pPr>
            <a:endParaRPr lang="en-GB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Clr>
                <a:schemeClr val="tx1"/>
              </a:buClr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Enabling </a:t>
            </a:r>
            <a:r>
              <a:rPr lang="en-GB" sz="2000" b="1" dirty="0">
                <a:solidFill>
                  <a:srgbClr val="FF3399"/>
                </a:solidFill>
              </a:rPr>
              <a:t>student voice</a:t>
            </a:r>
            <a:r>
              <a:rPr lang="en-GB" sz="2000" dirty="0">
                <a:solidFill>
                  <a:srgbClr val="FF3399"/>
                </a:solidFill>
              </a:rPr>
              <a:t> </a:t>
            </a: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 influence decisions</a:t>
            </a:r>
          </a:p>
          <a:p>
            <a:pPr>
              <a:buClr>
                <a:schemeClr val="tx1"/>
              </a:buClr>
            </a:pPr>
            <a:endParaRPr lang="en-GB" sz="2000" b="1" dirty="0">
              <a:solidFill>
                <a:srgbClr val="C00000"/>
              </a:solidFill>
            </a:endParaRPr>
          </a:p>
          <a:p>
            <a:pPr>
              <a:buClr>
                <a:schemeClr val="tx1"/>
              </a:buClr>
            </a:pPr>
            <a:r>
              <a:rPr lang="en-GB" sz="2000" b="1" i="1" dirty="0">
                <a:solidFill>
                  <a:srgbClr val="C00000"/>
                </a:solidFill>
              </a:rPr>
              <a:t>Staff development</a:t>
            </a:r>
            <a:r>
              <a:rPr lang="en-GB" sz="2000" i="1" dirty="0">
                <a:solidFill>
                  <a:srgbClr val="C00000"/>
                </a:solidFill>
              </a:rPr>
              <a:t> </a:t>
            </a:r>
            <a:r>
              <a:rPr lang="en-GB" sz="20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 support their own </a:t>
            </a:r>
            <a:r>
              <a:rPr lang="en-GB" sz="2000" b="1" i="1" dirty="0">
                <a:solidFill>
                  <a:srgbClr val="C00000"/>
                </a:solidFill>
              </a:rPr>
              <a:t>wellbeing</a:t>
            </a:r>
            <a:r>
              <a:rPr lang="en-GB" sz="2000" i="1" dirty="0"/>
              <a:t> </a:t>
            </a:r>
            <a:r>
              <a:rPr lang="en-GB" sz="20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and that of students</a:t>
            </a:r>
          </a:p>
          <a:p>
            <a:endParaRPr lang="en-GB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0DE08B1-9E99-43A7-E46D-2A9B88C30CD6}"/>
              </a:ext>
            </a:extLst>
          </p:cNvPr>
          <p:cNvSpPr txBox="1">
            <a:spLocks/>
          </p:cNvSpPr>
          <p:nvPr/>
        </p:nvSpPr>
        <p:spPr>
          <a:xfrm>
            <a:off x="757934" y="442876"/>
            <a:ext cx="9144000" cy="62244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rgbClr val="1B203D"/>
                </a:solidFill>
                <a:latin typeface="+mn-lt"/>
              </a:rPr>
              <a:t>What is WSCA to Mental Health and Wellbeing?</a:t>
            </a:r>
            <a:endParaRPr lang="en-GB" sz="4000" b="1" dirty="0">
              <a:solidFill>
                <a:srgbClr val="1B203D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C4D9E07-EDE2-9CBB-E9EE-A651820B3852}"/>
              </a:ext>
            </a:extLst>
          </p:cNvPr>
          <p:cNvSpPr txBox="1"/>
          <p:nvPr/>
        </p:nvSpPr>
        <p:spPr>
          <a:xfrm>
            <a:off x="767408" y="4415904"/>
            <a:ext cx="1096202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1"/>
              </a:buClr>
            </a:pPr>
            <a:r>
              <a:rPr lang="en-GB" sz="2000" b="1" dirty="0">
                <a:solidFill>
                  <a:srgbClr val="002060"/>
                </a:solidFill>
              </a:rPr>
              <a:t>Identifying need and monitoring impact </a:t>
            </a: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of interventions</a:t>
            </a:r>
          </a:p>
          <a:p>
            <a:pPr>
              <a:buClr>
                <a:schemeClr val="tx1"/>
              </a:buClr>
            </a:pPr>
            <a:endParaRPr lang="en-GB" sz="2000" b="1" dirty="0">
              <a:solidFill>
                <a:srgbClr val="00B0F0"/>
              </a:solidFill>
            </a:endParaRPr>
          </a:p>
          <a:p>
            <a:pPr>
              <a:buClr>
                <a:schemeClr val="tx1"/>
              </a:buClr>
            </a:pPr>
            <a:r>
              <a:rPr lang="en-GB" sz="2000" b="1" dirty="0">
                <a:solidFill>
                  <a:srgbClr val="00B0F0"/>
                </a:solidFill>
              </a:rPr>
              <a:t>Working with parents and carers </a:t>
            </a:r>
          </a:p>
          <a:p>
            <a:pPr>
              <a:buClr>
                <a:schemeClr val="tx1"/>
              </a:buClr>
            </a:pPr>
            <a:endParaRPr lang="en-GB" sz="2000" b="1" dirty="0">
              <a:solidFill>
                <a:srgbClr val="24AA90"/>
              </a:solidFill>
            </a:endParaRPr>
          </a:p>
          <a:p>
            <a:pPr>
              <a:buClr>
                <a:schemeClr val="tx1"/>
              </a:buClr>
            </a:pPr>
            <a:r>
              <a:rPr lang="en-GB" sz="2000" b="1" dirty="0">
                <a:solidFill>
                  <a:srgbClr val="24AA90"/>
                </a:solidFill>
              </a:rPr>
              <a:t>Targeted support and appropriate referrals</a:t>
            </a:r>
          </a:p>
          <a:p>
            <a:pPr>
              <a:buClr>
                <a:schemeClr val="tx1"/>
              </a:buClr>
            </a:pPr>
            <a:endParaRPr lang="en-GB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Clr>
                <a:schemeClr val="tx1"/>
              </a:buClr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An</a:t>
            </a:r>
            <a:r>
              <a:rPr lang="en-GB" sz="2000" dirty="0"/>
              <a:t> </a:t>
            </a:r>
            <a:r>
              <a:rPr lang="en-GB" sz="2000" b="1" dirty="0">
                <a:solidFill>
                  <a:srgbClr val="92D050"/>
                </a:solidFill>
              </a:rPr>
              <a:t>ethos and environment </a:t>
            </a: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that promotes respect and values diversity </a:t>
            </a:r>
          </a:p>
        </p:txBody>
      </p:sp>
    </p:spTree>
    <p:extLst>
      <p:ext uri="{BB962C8B-B14F-4D97-AF65-F5344CB8AC3E}">
        <p14:creationId xmlns:p14="http://schemas.microsoft.com/office/powerpoint/2010/main" val="2443088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0A8FA2-52D8-33B4-AEA9-7EEC345C42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934" y="1188822"/>
            <a:ext cx="11089231" cy="5355976"/>
          </a:xfrm>
        </p:spPr>
        <p:txBody>
          <a:bodyPr>
            <a:normAutofit/>
          </a:bodyPr>
          <a:lstStyle/>
          <a:p>
            <a:r>
              <a:rPr lang="en-GB" sz="1800" b="1" dirty="0">
                <a:solidFill>
                  <a:srgbClr val="9E3136"/>
                </a:solidFill>
              </a:rPr>
              <a:t>The importance of staff looking after their own mental health and wellbeing</a:t>
            </a:r>
          </a:p>
          <a:p>
            <a:r>
              <a:rPr lang="en-GB" sz="1800" b="1" dirty="0">
                <a:solidFill>
                  <a:srgbClr val="9E3136"/>
                </a:solidFill>
              </a:rPr>
              <a:t>Working with staff to promote a positive culture of mental health and wellbeing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18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Promote opportunities for staff to have a voice and input ideas</a:t>
            </a:r>
            <a:br>
              <a:rPr lang="en-GB" sz="18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GB" sz="18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GB" sz="1800" b="1" dirty="0">
                <a:solidFill>
                  <a:srgbClr val="9E3136"/>
                </a:solidFill>
              </a:rPr>
              <a:t>Use evidence-based approaches for supporting staff and pupil mental health and resilience e.g. counselling, mindfulness, as part of a holistic approach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18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Develop tools, resources and strategies to support staff mental health and wellbeing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18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Create opportunities within and outside school for staff to focus on their mental health and wellbeing </a:t>
            </a:r>
            <a:r>
              <a:rPr lang="en-GB" sz="18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eg</a:t>
            </a:r>
            <a:r>
              <a:rPr lang="en-GB" sz="18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range of group or 1-2-1 activities, posters, suggestions etc</a:t>
            </a:r>
            <a:br>
              <a:rPr lang="en-GB" sz="18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GB" sz="18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GB" sz="1800" b="1" dirty="0">
                <a:solidFill>
                  <a:srgbClr val="9E3136"/>
                </a:solidFill>
              </a:rPr>
              <a:t>Signposting and appropriate support for staff dealing with their own and pupil mental health issues and incidents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18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Facilitate staff development so that all staff can understand and respond to mental health concerns </a:t>
            </a:r>
            <a:r>
              <a:rPr lang="en-GB" sz="1800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eg</a:t>
            </a:r>
            <a:r>
              <a:rPr lang="en-GB" sz="18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whole school training, MHFA trained staff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18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Create spaces for de-escalation and supervision where needed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sz="18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Signposting for staff to access external support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2BA8D99-3001-408B-B77D-81B09FB60554}"/>
              </a:ext>
            </a:extLst>
          </p:cNvPr>
          <p:cNvGrpSpPr/>
          <p:nvPr/>
        </p:nvGrpSpPr>
        <p:grpSpPr>
          <a:xfrm rot="16200000">
            <a:off x="9688263" y="-647147"/>
            <a:ext cx="3374665" cy="3358392"/>
            <a:chOff x="5887342" y="1602719"/>
            <a:chExt cx="3835798" cy="3926854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A3F024F1-CC95-EB92-C108-E0283E351EE9}"/>
                </a:ext>
              </a:extLst>
            </p:cNvPr>
            <p:cNvSpPr/>
            <p:nvPr/>
          </p:nvSpPr>
          <p:spPr>
            <a:xfrm rot="917098">
              <a:off x="8156470" y="1602719"/>
              <a:ext cx="1566670" cy="1566670"/>
            </a:xfrm>
            <a:prstGeom prst="ellipse">
              <a:avLst/>
            </a:prstGeom>
            <a:solidFill>
              <a:srgbClr val="2A51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9E3136"/>
                </a:solidFill>
              </a:endParaRPr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0CE5F57E-D43B-F653-AA82-4F36A56707DD}"/>
                </a:ext>
              </a:extLst>
            </p:cNvPr>
            <p:cNvSpPr/>
            <p:nvPr/>
          </p:nvSpPr>
          <p:spPr>
            <a:xfrm rot="917098">
              <a:off x="6695765" y="2467355"/>
              <a:ext cx="1566670" cy="1566670"/>
            </a:xfrm>
            <a:prstGeom prst="ellipse">
              <a:avLst/>
            </a:prstGeom>
            <a:solidFill>
              <a:srgbClr val="9E31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9E3136"/>
                </a:solidFill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3B2DE27-06A4-A5EB-7C42-F9A90449F267}"/>
                </a:ext>
              </a:extLst>
            </p:cNvPr>
            <p:cNvSpPr/>
            <p:nvPr/>
          </p:nvSpPr>
          <p:spPr>
            <a:xfrm rot="917098">
              <a:off x="5887342" y="3962903"/>
              <a:ext cx="1566670" cy="1566670"/>
            </a:xfrm>
            <a:prstGeom prst="ellipse">
              <a:avLst/>
            </a:prstGeom>
            <a:solidFill>
              <a:srgbClr val="C632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9E3136"/>
                </a:solidFill>
              </a:endParaRPr>
            </a:p>
          </p:txBody>
        </p:sp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id="{0298C314-3983-5054-5DC5-5D284C733364}"/>
              </a:ext>
            </a:extLst>
          </p:cNvPr>
          <p:cNvSpPr txBox="1">
            <a:spLocks/>
          </p:cNvSpPr>
          <p:nvPr/>
        </p:nvSpPr>
        <p:spPr>
          <a:xfrm>
            <a:off x="757934" y="442876"/>
            <a:ext cx="9144000" cy="622444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rgbClr val="1B203D"/>
                </a:solidFill>
                <a:latin typeface="+mn-lt"/>
              </a:rPr>
              <a:t>Staff development, health and wellbeing</a:t>
            </a:r>
            <a:endParaRPr lang="en-GB" sz="4000" b="1" dirty="0">
              <a:solidFill>
                <a:srgbClr val="1B203D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919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7A058D6C-8B85-FB5C-7208-799F33347C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8925" y="5481503"/>
            <a:ext cx="1947420" cy="760243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4E5348AD-002C-5B65-6A5B-3D5230820E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7934" y="442876"/>
            <a:ext cx="9144000" cy="807312"/>
          </a:xfrm>
        </p:spPr>
        <p:txBody>
          <a:bodyPr anchor="t">
            <a:normAutofit/>
          </a:bodyPr>
          <a:lstStyle/>
          <a:p>
            <a:pPr algn="l"/>
            <a:r>
              <a:rPr lang="en-GB" sz="4000" b="1">
                <a:solidFill>
                  <a:srgbClr val="1B203D"/>
                </a:solidFill>
                <a:latin typeface="+mn-lt"/>
                <a:cs typeface="Arial" panose="020B0604020202020204" pitchFamily="34" charset="0"/>
              </a:rPr>
              <a:t>Education </a:t>
            </a:r>
            <a:endParaRPr lang="en-GB" sz="4000" b="1" dirty="0">
              <a:solidFill>
                <a:srgbClr val="1B203D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51A730F-3FFE-1DB2-A02B-97AF305441B9}"/>
              </a:ext>
            </a:extLst>
          </p:cNvPr>
          <p:cNvSpPr txBox="1">
            <a:spLocks/>
          </p:cNvSpPr>
          <p:nvPr/>
        </p:nvSpPr>
        <p:spPr bwMode="auto">
          <a:xfrm>
            <a:off x="766812" y="1150040"/>
            <a:ext cx="7711363" cy="5121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GB" sz="1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Education Support Partnership</a:t>
            </a:r>
          </a:p>
          <a:p>
            <a:pPr defTabSz="914400"/>
            <a:r>
              <a:rPr lang="en-GB" sz="1800" i="1" kern="0" dirty="0">
                <a:solidFill>
                  <a:srgbClr val="773479"/>
                </a:solidFill>
                <a:latin typeface="+mn-lt"/>
              </a:rPr>
              <a:t>‘We are the only UK charity dedicated to supporting the mental health and </a:t>
            </a:r>
          </a:p>
          <a:p>
            <a:pPr defTabSz="914400"/>
            <a:r>
              <a:rPr lang="en-GB" sz="1800" i="1" kern="0" dirty="0">
                <a:solidFill>
                  <a:srgbClr val="773479"/>
                </a:solidFill>
                <a:latin typeface="+mn-lt"/>
              </a:rPr>
              <a:t>wellbeing of teachers and education staff in schools, colleges and universities.’</a:t>
            </a:r>
          </a:p>
          <a:p>
            <a:pPr defTabSz="914400"/>
            <a:endParaRPr lang="en-GB" sz="1800" i="1" kern="0" dirty="0">
              <a:solidFill>
                <a:srgbClr val="773479"/>
              </a:solidFill>
              <a:latin typeface="+mn-lt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Anxiety			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Stress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Burnout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Working life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Depression</a:t>
            </a:r>
            <a:endParaRPr lang="en-GB" sz="1800" b="1" kern="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defTabSz="914400"/>
            <a:endParaRPr lang="en-GB" sz="1800" b="1" kern="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defTabSz="914400"/>
            <a:r>
              <a:rPr lang="en-GB" sz="1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Helpline: </a:t>
            </a:r>
            <a:r>
              <a:rPr lang="en-GB" sz="1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08000 562 561</a:t>
            </a:r>
            <a:br>
              <a:rPr lang="en-GB" sz="1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</a:br>
            <a:r>
              <a:rPr lang="en-GB" sz="1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General enquiries email: </a:t>
            </a:r>
            <a:r>
              <a:rPr lang="en-GB" sz="1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enquiries@edsupport.org.uk</a:t>
            </a:r>
          </a:p>
          <a:p>
            <a:pPr defTabSz="914400"/>
            <a:endParaRPr lang="en-GB" sz="1800" b="1" kern="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defTabSz="914400"/>
            <a:r>
              <a:rPr lang="en-GB" sz="1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Grants</a:t>
            </a:r>
          </a:p>
          <a:p>
            <a:pPr defTabSz="914400"/>
            <a:r>
              <a:rPr lang="en-GB" sz="1800" i="1" kern="0" dirty="0">
                <a:solidFill>
                  <a:srgbClr val="5CA754"/>
                </a:solidFill>
                <a:latin typeface="+mn-lt"/>
              </a:rPr>
              <a:t>‘We offer a financial grants service for teachers, teaching assistants, supply and </a:t>
            </a:r>
          </a:p>
          <a:p>
            <a:pPr defTabSz="914400"/>
            <a:r>
              <a:rPr lang="en-GB" sz="1800" i="1" kern="0" dirty="0">
                <a:solidFill>
                  <a:srgbClr val="5CA754"/>
                </a:solidFill>
                <a:latin typeface="+mn-lt"/>
              </a:rPr>
              <a:t>support staff, lecturers and retired staff.’</a:t>
            </a:r>
          </a:p>
          <a:p>
            <a:pPr defTabSz="914400"/>
            <a:endParaRPr lang="en-GB" sz="1800" b="1" kern="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defTabSz="914400"/>
            <a:endParaRPr lang="en-GB" sz="1800" b="1" kern="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3B5C47CC-D29E-0102-3BEE-D2541DCA7275}"/>
              </a:ext>
            </a:extLst>
          </p:cNvPr>
          <p:cNvSpPr txBox="1">
            <a:spLocks/>
          </p:cNvSpPr>
          <p:nvPr/>
        </p:nvSpPr>
        <p:spPr bwMode="auto">
          <a:xfrm>
            <a:off x="2689275" y="2264748"/>
            <a:ext cx="3406725" cy="1164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9pPr>
          </a:lstStyle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Grief or bereavement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Personal life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Self-care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Finances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7E200B2-7868-1DDF-5643-0FA947A48C02}"/>
              </a:ext>
            </a:extLst>
          </p:cNvPr>
          <p:cNvGrpSpPr/>
          <p:nvPr/>
        </p:nvGrpSpPr>
        <p:grpSpPr>
          <a:xfrm>
            <a:off x="5727869" y="5773355"/>
            <a:ext cx="4840376" cy="2044163"/>
            <a:chOff x="5575469" y="5620955"/>
            <a:chExt cx="4840376" cy="2044163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0FD9360-366E-1B79-9BF3-96018B970EA2}"/>
                </a:ext>
              </a:extLst>
            </p:cNvPr>
            <p:cNvSpPr/>
            <p:nvPr/>
          </p:nvSpPr>
          <p:spPr>
            <a:xfrm rot="3634762">
              <a:off x="8849175" y="6050882"/>
              <a:ext cx="1566670" cy="1566670"/>
            </a:xfrm>
            <a:prstGeom prst="ellipse">
              <a:avLst/>
            </a:prstGeom>
            <a:solidFill>
              <a:srgbClr val="7734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A0E0C08-6995-B7FE-F28F-A87DF63D169A}"/>
                </a:ext>
              </a:extLst>
            </p:cNvPr>
            <p:cNvSpPr/>
            <p:nvPr/>
          </p:nvSpPr>
          <p:spPr>
            <a:xfrm rot="3634762">
              <a:off x="7207098" y="5620955"/>
              <a:ext cx="1566670" cy="1566670"/>
            </a:xfrm>
            <a:prstGeom prst="ellipse">
              <a:avLst/>
            </a:prstGeom>
            <a:solidFill>
              <a:srgbClr val="5CA7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8062107-7BC6-9063-5706-5255DA48A8F1}"/>
                </a:ext>
              </a:extLst>
            </p:cNvPr>
            <p:cNvSpPr/>
            <p:nvPr/>
          </p:nvSpPr>
          <p:spPr>
            <a:xfrm rot="3634762">
              <a:off x="5575469" y="6098448"/>
              <a:ext cx="1566670" cy="1566670"/>
            </a:xfrm>
            <a:prstGeom prst="ellipse">
              <a:avLst/>
            </a:prstGeom>
            <a:solidFill>
              <a:srgbClr val="DE90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9CD18AAE-DF59-8B3D-1108-D46929EFB2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7808" y="929848"/>
            <a:ext cx="2889690" cy="412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711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4E5348AD-002C-5B65-6A5B-3D5230820E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7934" y="442876"/>
            <a:ext cx="9144000" cy="807312"/>
          </a:xfrm>
        </p:spPr>
        <p:txBody>
          <a:bodyPr anchor="t">
            <a:normAutofit/>
          </a:bodyPr>
          <a:lstStyle/>
          <a:p>
            <a:pPr algn="l"/>
            <a:r>
              <a:rPr lang="en-GB" sz="4000" b="1" dirty="0">
                <a:solidFill>
                  <a:srgbClr val="1B203D"/>
                </a:solidFill>
                <a:latin typeface="+mn-lt"/>
                <a:cs typeface="Arial" panose="020B0604020202020204" pitchFamily="34" charset="0"/>
              </a:rPr>
              <a:t>Hertfordshire Grid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B3B715C-FEAD-3E67-18C6-51C72FE4FE9C}"/>
              </a:ext>
            </a:extLst>
          </p:cNvPr>
          <p:cNvSpPr txBox="1">
            <a:spLocks/>
          </p:cNvSpPr>
          <p:nvPr/>
        </p:nvSpPr>
        <p:spPr bwMode="auto">
          <a:xfrm>
            <a:off x="766811" y="1150040"/>
            <a:ext cx="9531285" cy="5121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GB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Guide to supporting staff wellbeing</a:t>
            </a:r>
            <a:r>
              <a:rPr lang="en-GB" sz="24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/>
            </a:r>
            <a:br>
              <a:rPr lang="en-GB" sz="24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</a:br>
            <a:r>
              <a:rPr lang="en-GB" sz="1800" b="0" i="0" u="none" strike="noStrike" dirty="0">
                <a:solidFill>
                  <a:srgbClr val="990B60"/>
                </a:solidFill>
                <a:effectLst/>
                <a:latin typeface="+mn-lt"/>
                <a:hlinkClick r:id="rId2"/>
              </a:rPr>
              <a:t>Anna Freud National Centre for Children and Families: Guide to supporting staff wellbeing</a:t>
            </a:r>
            <a:r>
              <a:rPr lang="en-GB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/>
            </a:r>
            <a:br>
              <a:rPr lang="en-GB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en-GB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/>
            </a:r>
            <a:br>
              <a:rPr lang="en-GB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en-GB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Education staff wellbeing charter</a:t>
            </a:r>
            <a:r>
              <a:rPr lang="en-GB" sz="2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/>
            </a:r>
            <a:br>
              <a:rPr lang="en-GB" sz="2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</a:br>
            <a:r>
              <a:rPr lang="en-GB" sz="1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hlinkClick r:id="rId3"/>
              </a:rPr>
              <a:t>DfE Education Staff Wellbeing Charter</a:t>
            </a:r>
            <a:endParaRPr lang="en-GB" sz="1600" kern="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defTabSz="914400"/>
            <a:endParaRPr lang="en-GB" sz="2000" b="1" kern="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defTabSz="914400"/>
            <a:r>
              <a:rPr lang="en-GB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School workload reduction toolkit</a:t>
            </a:r>
          </a:p>
          <a:p>
            <a:pPr defTabSz="914400"/>
            <a:r>
              <a:rPr lang="en-GB" sz="1800" b="0" i="0" dirty="0">
                <a:solidFill>
                  <a:srgbClr val="990B60"/>
                </a:solidFill>
                <a:effectLst/>
                <a:latin typeface="+mn-lt"/>
                <a:hlinkClick r:id="rId4"/>
              </a:rPr>
              <a:t>DfE: School workload reduction toolkit</a:t>
            </a:r>
            <a:r>
              <a:rPr lang="en-GB" sz="1800" b="0" i="0" dirty="0">
                <a:solidFill>
                  <a:srgbClr val="990B60"/>
                </a:solidFill>
                <a:effectLst/>
                <a:latin typeface="+mn-lt"/>
              </a:rPr>
              <a:t/>
            </a:r>
            <a:br>
              <a:rPr lang="en-GB" sz="1800" b="0" i="0" dirty="0">
                <a:solidFill>
                  <a:srgbClr val="990B60"/>
                </a:solidFill>
                <a:effectLst/>
                <a:latin typeface="+mn-lt"/>
              </a:rPr>
            </a:br>
            <a:r>
              <a:rPr lang="en-GB" sz="1800" b="0" i="0" dirty="0">
                <a:solidFill>
                  <a:srgbClr val="990B60"/>
                </a:solidFill>
                <a:effectLst/>
                <a:latin typeface="+mn-lt"/>
              </a:rPr>
              <a:t/>
            </a:r>
            <a:br>
              <a:rPr lang="en-GB" sz="1800" b="0" i="0" dirty="0">
                <a:solidFill>
                  <a:srgbClr val="990B60"/>
                </a:solidFill>
                <a:effectLst/>
                <a:latin typeface="+mn-lt"/>
              </a:rPr>
            </a:br>
            <a:r>
              <a:rPr lang="en-GB" sz="2000" b="1" i="0" u="none" strike="noStrike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n-lt"/>
              </a:rPr>
              <a:t>Counselling</a:t>
            </a:r>
            <a:r>
              <a:rPr lang="en-GB" sz="1800" b="0" i="0" u="none" strike="noStrike" dirty="0">
                <a:solidFill>
                  <a:srgbClr val="990B60"/>
                </a:solidFill>
                <a:effectLst/>
                <a:latin typeface="+mn-lt"/>
              </a:rPr>
              <a:t/>
            </a:r>
            <a:br>
              <a:rPr lang="en-GB" sz="1800" b="0" i="0" u="none" strike="noStrike" dirty="0">
                <a:solidFill>
                  <a:srgbClr val="990B60"/>
                </a:solidFill>
                <a:effectLst/>
                <a:latin typeface="+mn-lt"/>
              </a:rPr>
            </a:br>
            <a:r>
              <a:rPr lang="en-GB" sz="1800" b="0" i="0" dirty="0">
                <a:solidFill>
                  <a:srgbClr val="990B60"/>
                </a:solidFill>
                <a:effectLst/>
                <a:latin typeface="+mn-lt"/>
                <a:hlinkClick r:id="rId5"/>
              </a:rPr>
              <a:t>Education support: Telephone counselling and support</a:t>
            </a:r>
            <a:endParaRPr lang="en-GB" sz="1800" b="1" kern="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defTabSz="914400"/>
            <a:r>
              <a:rPr lang="en-GB" sz="1800" b="0" i="0" u="none" strike="noStrike" dirty="0">
                <a:solidFill>
                  <a:srgbClr val="990B60"/>
                </a:solidFill>
                <a:effectLst/>
                <a:latin typeface="+mn-lt"/>
              </a:rPr>
              <a:t/>
            </a:r>
            <a:br>
              <a:rPr lang="en-GB" sz="1800" b="0" i="0" u="none" strike="noStrike" dirty="0">
                <a:solidFill>
                  <a:srgbClr val="990B60"/>
                </a:solidFill>
                <a:effectLst/>
                <a:latin typeface="+mn-lt"/>
              </a:rPr>
            </a:br>
            <a:r>
              <a:rPr lang="en-GB" sz="2000" b="1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n-lt"/>
              </a:rPr>
              <a:t>Headspace for Educators</a:t>
            </a:r>
            <a:r>
              <a:rPr lang="en-GB" sz="1800" b="0" i="0" dirty="0">
                <a:solidFill>
                  <a:srgbClr val="990B60"/>
                </a:solidFill>
                <a:effectLst/>
                <a:latin typeface="+mn-lt"/>
                <a:hlinkClick r:id="rId6"/>
              </a:rPr>
              <a:t/>
            </a:r>
            <a:br>
              <a:rPr lang="en-GB" sz="1800" b="0" i="0" dirty="0">
                <a:solidFill>
                  <a:srgbClr val="990B60"/>
                </a:solidFill>
                <a:effectLst/>
                <a:latin typeface="+mn-lt"/>
                <a:hlinkClick r:id="rId6"/>
              </a:rPr>
            </a:br>
            <a:r>
              <a:rPr lang="en-GB" sz="1800" b="0" i="0" dirty="0">
                <a:solidFill>
                  <a:srgbClr val="990B60"/>
                </a:solidFill>
                <a:effectLst/>
                <a:latin typeface="+mn-lt"/>
                <a:hlinkClick r:id="rId6"/>
              </a:rPr>
              <a:t>Headspace: Educators</a:t>
            </a:r>
            <a:endParaRPr lang="en-GB" sz="1800" b="1" kern="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defTabSz="914400"/>
            <a:endParaRPr lang="en-GB" sz="1800" kern="0" dirty="0">
              <a:solidFill>
                <a:srgbClr val="990B60"/>
              </a:solidFill>
              <a:latin typeface="+mn-lt"/>
            </a:endParaRPr>
          </a:p>
          <a:p>
            <a:pPr defTabSz="914400"/>
            <a:r>
              <a:rPr lang="en-GB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Every Mind Matters</a:t>
            </a:r>
            <a:r>
              <a:rPr lang="en-GB" sz="1800" b="1" kern="0" dirty="0">
                <a:solidFill>
                  <a:srgbClr val="990B60"/>
                </a:solidFill>
                <a:latin typeface="+mn-lt"/>
              </a:rPr>
              <a:t/>
            </a:r>
            <a:br>
              <a:rPr lang="en-GB" sz="1800" b="1" kern="0" dirty="0">
                <a:solidFill>
                  <a:srgbClr val="990B60"/>
                </a:solidFill>
                <a:latin typeface="+mn-lt"/>
              </a:rPr>
            </a:br>
            <a:r>
              <a:rPr lang="en-GB" sz="1800" b="0" i="0" dirty="0">
                <a:solidFill>
                  <a:srgbClr val="990B60"/>
                </a:solidFill>
                <a:effectLst/>
                <a:latin typeface="+mn-lt"/>
                <a:hlinkClick r:id="rId7"/>
              </a:rPr>
              <a:t>Every Mind Matters</a:t>
            </a:r>
            <a:endParaRPr lang="en-GB" sz="1800" b="0" i="0" dirty="0">
              <a:solidFill>
                <a:srgbClr val="990B60"/>
              </a:solidFill>
              <a:effectLst/>
              <a:latin typeface="+mn-lt"/>
            </a:endParaRPr>
          </a:p>
          <a:p>
            <a:pPr defTabSz="914400"/>
            <a:r>
              <a:rPr lang="en-GB" sz="1800" b="0" i="0" u="none" strike="noStrike" dirty="0">
                <a:solidFill>
                  <a:srgbClr val="990B60"/>
                </a:solidFill>
                <a:effectLst/>
                <a:latin typeface="+mn-lt"/>
              </a:rPr>
              <a:t/>
            </a:r>
            <a:br>
              <a:rPr lang="en-GB" sz="1800" b="0" i="0" u="none" strike="noStrike" dirty="0">
                <a:solidFill>
                  <a:srgbClr val="990B60"/>
                </a:solidFill>
                <a:effectLst/>
                <a:latin typeface="+mn-lt"/>
              </a:rPr>
            </a:br>
            <a:r>
              <a:rPr lang="en-GB" sz="1800" b="0" i="0" u="none" strike="noStrike" dirty="0">
                <a:solidFill>
                  <a:srgbClr val="990B60"/>
                </a:solidFill>
                <a:effectLst/>
                <a:latin typeface="+mn-lt"/>
              </a:rPr>
              <a:t/>
            </a:r>
            <a:br>
              <a:rPr lang="en-GB" sz="1800" b="0" i="0" u="none" strike="noStrike" dirty="0">
                <a:solidFill>
                  <a:srgbClr val="990B60"/>
                </a:solidFill>
                <a:effectLst/>
                <a:latin typeface="+mn-lt"/>
              </a:rPr>
            </a:br>
            <a:endParaRPr lang="en-GB" sz="1800" b="0" i="0" dirty="0">
              <a:solidFill>
                <a:srgbClr val="990B60"/>
              </a:solidFill>
              <a:effectLst/>
              <a:latin typeface="+mn-lt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4FCBAA1-79D9-5B2B-8BE7-8883B81ABE10}"/>
              </a:ext>
            </a:extLst>
          </p:cNvPr>
          <p:cNvGrpSpPr/>
          <p:nvPr/>
        </p:nvGrpSpPr>
        <p:grpSpPr>
          <a:xfrm rot="16200000">
            <a:off x="9173467" y="-619133"/>
            <a:ext cx="3835798" cy="3926854"/>
            <a:chOff x="5887342" y="1602719"/>
            <a:chExt cx="3835798" cy="3926854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6191A2B-779A-98C1-A351-3E530AFDF474}"/>
                </a:ext>
              </a:extLst>
            </p:cNvPr>
            <p:cNvSpPr/>
            <p:nvPr/>
          </p:nvSpPr>
          <p:spPr>
            <a:xfrm rot="917098">
              <a:off x="8156470" y="1602719"/>
              <a:ext cx="1566670" cy="1566670"/>
            </a:xfrm>
            <a:prstGeom prst="ellipse">
              <a:avLst/>
            </a:prstGeom>
            <a:solidFill>
              <a:srgbClr val="2A51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9E3136"/>
                </a:solidFill>
              </a:endParaRPr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2EDBED1-F1BE-0DA4-33F5-DBEB041A7DA4}"/>
                </a:ext>
              </a:extLst>
            </p:cNvPr>
            <p:cNvSpPr/>
            <p:nvPr/>
          </p:nvSpPr>
          <p:spPr>
            <a:xfrm rot="917098">
              <a:off x="6695765" y="2467355"/>
              <a:ext cx="1566670" cy="1566670"/>
            </a:xfrm>
            <a:prstGeom prst="ellipse">
              <a:avLst/>
            </a:prstGeom>
            <a:solidFill>
              <a:srgbClr val="9E31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9E3136"/>
                </a:solidFill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F1F8CF92-A18D-49D0-8EDA-91F7D4C97291}"/>
                </a:ext>
              </a:extLst>
            </p:cNvPr>
            <p:cNvSpPr/>
            <p:nvPr/>
          </p:nvSpPr>
          <p:spPr>
            <a:xfrm rot="917098">
              <a:off x="5887342" y="3962903"/>
              <a:ext cx="1566670" cy="1566670"/>
            </a:xfrm>
            <a:prstGeom prst="ellipse">
              <a:avLst/>
            </a:prstGeom>
            <a:solidFill>
              <a:srgbClr val="C632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9E3136"/>
                </a:solidFill>
              </a:endParaRP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077278AF-64A3-C8DE-7E0F-13A3E614D08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77699" y="4876708"/>
            <a:ext cx="3867150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57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A4C5B38-390E-1297-5860-B223A39E2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961" y="2486571"/>
            <a:ext cx="3045087" cy="1025005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4E5348AD-002C-5B65-6A5B-3D5230820E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7934" y="442876"/>
            <a:ext cx="9144000" cy="807312"/>
          </a:xfrm>
        </p:spPr>
        <p:txBody>
          <a:bodyPr anchor="t">
            <a:normAutofit/>
          </a:bodyPr>
          <a:lstStyle/>
          <a:p>
            <a:pPr algn="l"/>
            <a:r>
              <a:rPr lang="en-GB" sz="4000" b="1" dirty="0">
                <a:solidFill>
                  <a:srgbClr val="1B203D"/>
                </a:solidFill>
                <a:latin typeface="+mn-lt"/>
                <a:cs typeface="Arial" panose="020B0604020202020204" pitchFamily="34" charset="0"/>
              </a:rPr>
              <a:t>Other local support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B3B715C-FEAD-3E67-18C6-51C72FE4FE9C}"/>
              </a:ext>
            </a:extLst>
          </p:cNvPr>
          <p:cNvSpPr txBox="1">
            <a:spLocks/>
          </p:cNvSpPr>
          <p:nvPr/>
        </p:nvSpPr>
        <p:spPr bwMode="auto">
          <a:xfrm>
            <a:off x="766811" y="1150040"/>
            <a:ext cx="9531285" cy="3862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GB" sz="2000" b="1" kern="0" dirty="0" err="1">
                <a:solidFill>
                  <a:srgbClr val="773479"/>
                </a:solidFill>
                <a:latin typeface="+mn-lt"/>
              </a:rPr>
              <a:t>Togetherall</a:t>
            </a:r>
            <a:r>
              <a:rPr lang="en-GB" sz="1800" b="1" kern="0" dirty="0">
                <a:solidFill>
                  <a:srgbClr val="727272"/>
                </a:solidFill>
                <a:latin typeface="+mn-lt"/>
              </a:rPr>
              <a:t/>
            </a:r>
            <a:br>
              <a:rPr lang="en-GB" sz="1800" b="1" kern="0" dirty="0">
                <a:solidFill>
                  <a:srgbClr val="727272"/>
                </a:solidFill>
                <a:latin typeface="+mn-lt"/>
              </a:rPr>
            </a:br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A space for anonymous support and conversation – most used by 16-24/25-34 year olds.</a:t>
            </a:r>
            <a:r>
              <a:rPr lang="en-GB" sz="1800" b="1" kern="0" dirty="0">
                <a:solidFill>
                  <a:srgbClr val="727272"/>
                </a:solidFill>
                <a:latin typeface="+mn-lt"/>
              </a:rPr>
              <a:t/>
            </a:r>
            <a:br>
              <a:rPr lang="en-GB" sz="1800" b="1" kern="0" dirty="0">
                <a:solidFill>
                  <a:srgbClr val="727272"/>
                </a:solidFill>
                <a:latin typeface="+mn-lt"/>
              </a:rPr>
            </a:br>
            <a:r>
              <a:rPr lang="en-GB" sz="1800" dirty="0" err="1">
                <a:latin typeface="+mn-lt"/>
                <a:hlinkClick r:id="rId3"/>
              </a:rPr>
              <a:t>Togetherall</a:t>
            </a:r>
            <a:r>
              <a:rPr lang="en-GB" sz="1800" dirty="0">
                <a:latin typeface="+mn-lt"/>
              </a:rPr>
              <a:t/>
            </a:r>
            <a:br>
              <a:rPr lang="en-GB" sz="1800" dirty="0">
                <a:latin typeface="+mn-lt"/>
              </a:rPr>
            </a:br>
            <a:r>
              <a:rPr lang="en-GB" sz="1800" dirty="0">
                <a:latin typeface="+mn-lt"/>
              </a:rPr>
              <a:t/>
            </a:r>
            <a:br>
              <a:rPr lang="en-GB" sz="1800" dirty="0">
                <a:latin typeface="+mn-lt"/>
              </a:rPr>
            </a:br>
            <a:r>
              <a:rPr lang="en-GB" sz="2000" b="1" dirty="0">
                <a:solidFill>
                  <a:srgbClr val="5CA754"/>
                </a:solidFill>
                <a:latin typeface="+mn-lt"/>
              </a:rPr>
              <a:t>Talking Therapies</a:t>
            </a:r>
          </a:p>
          <a:p>
            <a:pPr defTabSz="914400"/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Offering free workshops for staff (sleep, building resilience), c.20 people per </a:t>
            </a:r>
            <a:r>
              <a:rPr lang="en-GB" sz="1800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cohot</a:t>
            </a:r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, </a:t>
            </a:r>
            <a:b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give six weeks’ notice ahead of preferred date. </a:t>
            </a:r>
          </a:p>
          <a:p>
            <a:pPr defTabSz="914400"/>
            <a:r>
              <a:rPr lang="en-GB" sz="18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Petra Keller: </a:t>
            </a:r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hlinkClick r:id="rId4"/>
              </a:rPr>
              <a:t>hpft.wellbeingworkshops@nhs.net</a:t>
            </a:r>
            <a:endParaRPr lang="en-GB" sz="1800" kern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defTabSz="914400"/>
            <a:endParaRPr lang="en-GB" sz="1800" kern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defTabSz="914400"/>
            <a:r>
              <a:rPr lang="en-GB" sz="2000" b="1" kern="0" dirty="0">
                <a:solidFill>
                  <a:srgbClr val="DE903E"/>
                </a:solidFill>
                <a:latin typeface="+mn-lt"/>
              </a:rPr>
              <a:t>The OLLIE Foundation</a:t>
            </a:r>
            <a:r>
              <a:rPr lang="en-GB" sz="1800" b="1" kern="0" dirty="0">
                <a:solidFill>
                  <a:srgbClr val="727272"/>
                </a:solidFill>
                <a:latin typeface="+mn-lt"/>
              </a:rPr>
              <a:t/>
            </a:r>
            <a:br>
              <a:rPr lang="en-GB" sz="1800" b="1" kern="0" dirty="0">
                <a:solidFill>
                  <a:srgbClr val="727272"/>
                </a:solidFill>
                <a:latin typeface="+mn-lt"/>
              </a:rPr>
            </a:br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Support for loss through suicide and sudden death.</a:t>
            </a:r>
            <a:r>
              <a:rPr lang="en-GB" sz="1800" b="1" kern="0" dirty="0">
                <a:solidFill>
                  <a:srgbClr val="727272"/>
                </a:solidFill>
                <a:latin typeface="+mn-lt"/>
              </a:rPr>
              <a:t/>
            </a:r>
            <a:br>
              <a:rPr lang="en-GB" sz="1800" b="1" kern="0" dirty="0">
                <a:solidFill>
                  <a:srgbClr val="727272"/>
                </a:solidFill>
                <a:latin typeface="+mn-lt"/>
              </a:rPr>
            </a:br>
            <a:r>
              <a:rPr lang="en-GB" sz="1800" dirty="0">
                <a:latin typeface="+mn-lt"/>
                <a:hlinkClick r:id="rId5"/>
              </a:rPr>
              <a:t>The OLLIE Foundation</a:t>
            </a:r>
            <a:endParaRPr lang="en-GB" sz="1800" kern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09942A2-7BBC-6D32-A7EE-901AC9ECBA08}"/>
              </a:ext>
            </a:extLst>
          </p:cNvPr>
          <p:cNvGrpSpPr/>
          <p:nvPr/>
        </p:nvGrpSpPr>
        <p:grpSpPr>
          <a:xfrm>
            <a:off x="5727869" y="5773355"/>
            <a:ext cx="4840376" cy="2044163"/>
            <a:chOff x="5575469" y="5620955"/>
            <a:chExt cx="4840376" cy="2044163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6117BCF3-E40D-2DEF-19E2-643A3A8D0F86}"/>
                </a:ext>
              </a:extLst>
            </p:cNvPr>
            <p:cNvSpPr/>
            <p:nvPr/>
          </p:nvSpPr>
          <p:spPr>
            <a:xfrm rot="3634762">
              <a:off x="8849175" y="6050882"/>
              <a:ext cx="1566670" cy="1566670"/>
            </a:xfrm>
            <a:prstGeom prst="ellipse">
              <a:avLst/>
            </a:prstGeom>
            <a:solidFill>
              <a:srgbClr val="7734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E0D40671-14A3-1A92-178A-86B9034F4F7A}"/>
                </a:ext>
              </a:extLst>
            </p:cNvPr>
            <p:cNvSpPr/>
            <p:nvPr/>
          </p:nvSpPr>
          <p:spPr>
            <a:xfrm rot="3634762">
              <a:off x="7207098" y="5620955"/>
              <a:ext cx="1566670" cy="1566670"/>
            </a:xfrm>
            <a:prstGeom prst="ellipse">
              <a:avLst/>
            </a:prstGeom>
            <a:solidFill>
              <a:srgbClr val="5CA7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D03AC61C-C6E1-CF26-0C92-788CFE660B36}"/>
                </a:ext>
              </a:extLst>
            </p:cNvPr>
            <p:cNvSpPr/>
            <p:nvPr/>
          </p:nvSpPr>
          <p:spPr>
            <a:xfrm rot="3634762">
              <a:off x="5575469" y="6098448"/>
              <a:ext cx="1566670" cy="1566670"/>
            </a:xfrm>
            <a:prstGeom prst="ellipse">
              <a:avLst/>
            </a:prstGeom>
            <a:solidFill>
              <a:srgbClr val="DE90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3C5B428F-DE41-FC80-1A9D-12437D51F8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76958" y="1044036"/>
            <a:ext cx="2206604" cy="1114298"/>
          </a:xfrm>
          <a:prstGeom prst="rect">
            <a:avLst/>
          </a:prstGeom>
        </p:spPr>
      </p:pic>
      <p:pic>
        <p:nvPicPr>
          <p:cNvPr id="1026" name="Picture 2" descr="OLLIE Foundation logo">
            <a:extLst>
              <a:ext uri="{FF2B5EF4-FFF2-40B4-BE49-F238E27FC236}">
                <a16:creationId xmlns:a16="http://schemas.microsoft.com/office/drawing/2014/main" id="{1F1FE2BF-1F31-0C9A-753A-202178792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528" y="3861632"/>
            <a:ext cx="1887430" cy="140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5299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4BBCCB9-F6B4-AB24-4A5B-4972A566D69C}"/>
              </a:ext>
            </a:extLst>
          </p:cNvPr>
          <p:cNvGrpSpPr/>
          <p:nvPr/>
        </p:nvGrpSpPr>
        <p:grpSpPr>
          <a:xfrm rot="16200000">
            <a:off x="9173467" y="-619133"/>
            <a:ext cx="3835798" cy="3926854"/>
            <a:chOff x="5887342" y="1602719"/>
            <a:chExt cx="3835798" cy="3926854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B4C7E86F-36B4-44BE-C14B-8CD336B4782F}"/>
                </a:ext>
              </a:extLst>
            </p:cNvPr>
            <p:cNvSpPr/>
            <p:nvPr/>
          </p:nvSpPr>
          <p:spPr>
            <a:xfrm rot="917098">
              <a:off x="8156470" y="1602719"/>
              <a:ext cx="1566670" cy="1566670"/>
            </a:xfrm>
            <a:prstGeom prst="ellipse">
              <a:avLst/>
            </a:prstGeom>
            <a:solidFill>
              <a:srgbClr val="2A51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9E3136"/>
                </a:solidFill>
              </a:endParaRP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432E7A-E10F-4941-6A86-8FE941EA6169}"/>
                </a:ext>
              </a:extLst>
            </p:cNvPr>
            <p:cNvSpPr/>
            <p:nvPr/>
          </p:nvSpPr>
          <p:spPr>
            <a:xfrm rot="917098">
              <a:off x="6695765" y="2467355"/>
              <a:ext cx="1566670" cy="1566670"/>
            </a:xfrm>
            <a:prstGeom prst="ellipse">
              <a:avLst/>
            </a:prstGeom>
            <a:solidFill>
              <a:srgbClr val="9E31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9E3136"/>
                </a:solidFill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E11159FE-FFF3-CEAB-0AD8-4FC739D6BAF7}"/>
                </a:ext>
              </a:extLst>
            </p:cNvPr>
            <p:cNvSpPr/>
            <p:nvPr/>
          </p:nvSpPr>
          <p:spPr>
            <a:xfrm rot="917098">
              <a:off x="5887342" y="3962903"/>
              <a:ext cx="1566670" cy="1566670"/>
            </a:xfrm>
            <a:prstGeom prst="ellipse">
              <a:avLst/>
            </a:prstGeom>
            <a:solidFill>
              <a:srgbClr val="C632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9E3136"/>
                </a:solidFill>
              </a:endParaRP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10A1AAD-E8E6-28CC-1302-E1ABB457F730}"/>
              </a:ext>
            </a:extLst>
          </p:cNvPr>
          <p:cNvSpPr/>
          <p:nvPr/>
        </p:nvSpPr>
        <p:spPr>
          <a:xfrm>
            <a:off x="754976" y="1810195"/>
            <a:ext cx="3959440" cy="1097259"/>
          </a:xfrm>
          <a:prstGeom prst="roundRect">
            <a:avLst/>
          </a:prstGeom>
          <a:solidFill>
            <a:srgbClr val="40A891"/>
          </a:solidFill>
          <a:ln w="38100">
            <a:solidFill>
              <a:srgbClr val="7734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Meetings</a:t>
            </a:r>
          </a:p>
          <a:p>
            <a:r>
              <a:rPr lang="en-GB" sz="1600" dirty="0">
                <a:solidFill>
                  <a:schemeClr val="tx1"/>
                </a:solidFill>
              </a:rPr>
              <a:t>No meetings before or after school all week. Staff encouraged to leave early.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8AAF8CA5-53C6-4C42-D21E-8C039E3D9D42}"/>
              </a:ext>
            </a:extLst>
          </p:cNvPr>
          <p:cNvSpPr/>
          <p:nvPr/>
        </p:nvSpPr>
        <p:spPr>
          <a:xfrm>
            <a:off x="1302307" y="3092145"/>
            <a:ext cx="4233169" cy="1392234"/>
          </a:xfrm>
          <a:prstGeom prst="roundRect">
            <a:avLst/>
          </a:prstGeom>
          <a:solidFill>
            <a:srgbClr val="C6327C"/>
          </a:solidFill>
          <a:ln w="38100">
            <a:solidFill>
              <a:srgbClr val="2A51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Assigned wellbeing partners</a:t>
            </a:r>
          </a:p>
          <a:p>
            <a:r>
              <a:rPr lang="en-GB" sz="1600" dirty="0">
                <a:solidFill>
                  <a:schemeClr val="tx1"/>
                </a:solidFill>
              </a:rPr>
              <a:t>Responsible for checking in with one another during the Golden Week, and beyond. Random acts of kindness.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D1CE789-117D-4525-D546-5EF94EA08A4E}"/>
              </a:ext>
            </a:extLst>
          </p:cNvPr>
          <p:cNvSpPr/>
          <p:nvPr/>
        </p:nvSpPr>
        <p:spPr>
          <a:xfrm>
            <a:off x="4900695" y="1516729"/>
            <a:ext cx="3959440" cy="1393361"/>
          </a:xfrm>
          <a:prstGeom prst="roundRect">
            <a:avLst/>
          </a:prstGeom>
          <a:solidFill>
            <a:srgbClr val="DE903E"/>
          </a:solidFill>
          <a:ln w="38100">
            <a:solidFill>
              <a:srgbClr val="9E31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Activities</a:t>
            </a:r>
          </a:p>
          <a:p>
            <a:r>
              <a:rPr lang="en-GB" sz="1600" dirty="0">
                <a:solidFill>
                  <a:schemeClr val="tx1"/>
                </a:solidFill>
              </a:rPr>
              <a:t>Offering thanks and recognition for the stressful job staff do. Massages throughout the day while SLT cover lessons. 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FF633B6-2838-BCEB-42C7-D70030F25B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7934" y="442876"/>
            <a:ext cx="5012551" cy="807312"/>
          </a:xfrm>
        </p:spPr>
        <p:txBody>
          <a:bodyPr anchor="t">
            <a:normAutofit fontScale="90000"/>
          </a:bodyPr>
          <a:lstStyle/>
          <a:p>
            <a:pPr algn="l"/>
            <a:r>
              <a:rPr lang="en-GB" sz="4000" b="1" dirty="0">
                <a:solidFill>
                  <a:srgbClr val="1B203D"/>
                </a:solidFill>
                <a:latin typeface="+mn-lt"/>
                <a:cs typeface="Arial" panose="020B0604020202020204" pitchFamily="34" charset="0"/>
              </a:rPr>
              <a:t>Example: Golden Week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F9492B1-71AB-FD61-2B6E-DA46494EB492}"/>
              </a:ext>
            </a:extLst>
          </p:cNvPr>
          <p:cNvSpPr txBox="1">
            <a:spLocks/>
          </p:cNvSpPr>
          <p:nvPr/>
        </p:nvSpPr>
        <p:spPr bwMode="auto">
          <a:xfrm>
            <a:off x="766813" y="1150040"/>
            <a:ext cx="4202222" cy="443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96A800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GB" sz="18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One week per term, for all staff in school. </a:t>
            </a:r>
            <a:endParaRPr lang="en-GB" sz="1800" i="1" kern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defTabSz="914400"/>
            <a:endParaRPr lang="en-GB" sz="1800" b="1" kern="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defTabSz="914400"/>
            <a:endParaRPr lang="en-GB" sz="1800" b="1" kern="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98FFBA0-73DE-5F2E-586B-3B113902A469}"/>
              </a:ext>
            </a:extLst>
          </p:cNvPr>
          <p:cNvSpPr/>
          <p:nvPr/>
        </p:nvSpPr>
        <p:spPr>
          <a:xfrm>
            <a:off x="5697215" y="3092808"/>
            <a:ext cx="3959440" cy="1097259"/>
          </a:xfrm>
          <a:prstGeom prst="roundRect">
            <a:avLst/>
          </a:prstGeom>
          <a:solidFill>
            <a:srgbClr val="57AACC"/>
          </a:solidFill>
          <a:ln w="38100">
            <a:solidFill>
              <a:srgbClr val="7734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Socialising</a:t>
            </a:r>
          </a:p>
          <a:p>
            <a:r>
              <a:rPr lang="en-GB" sz="1600" dirty="0">
                <a:solidFill>
                  <a:schemeClr val="tx1"/>
                </a:solidFill>
              </a:rPr>
              <a:t>Staff social or sporting event on during the same week.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26673E4-A126-2EA1-1AEB-65E2FB9EB729}"/>
              </a:ext>
            </a:extLst>
          </p:cNvPr>
          <p:cNvSpPr/>
          <p:nvPr/>
        </p:nvSpPr>
        <p:spPr>
          <a:xfrm>
            <a:off x="1121920" y="4666434"/>
            <a:ext cx="5651742" cy="1166195"/>
          </a:xfrm>
          <a:prstGeom prst="roundRect">
            <a:avLst/>
          </a:prstGeom>
          <a:solidFill>
            <a:srgbClr val="5CA754"/>
          </a:solidFill>
          <a:ln w="38100">
            <a:solidFill>
              <a:srgbClr val="2A51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Staff feedback</a:t>
            </a:r>
          </a:p>
          <a:p>
            <a:r>
              <a:rPr lang="en-GB" sz="1600" dirty="0">
                <a:solidFill>
                  <a:schemeClr val="tx1"/>
                </a:solidFill>
              </a:rPr>
              <a:t>Termly staff survey to measure wellbeing and steer improvements. Bi weekly staff psychotherapeutic supervision. </a:t>
            </a:r>
          </a:p>
        </p:txBody>
      </p:sp>
      <p:pic>
        <p:nvPicPr>
          <p:cNvPr id="2050" name="Picture 2" descr="The Anna Freud National Centre for Children and Families | Safeguarding ...">
            <a:extLst>
              <a:ext uri="{FF2B5EF4-FFF2-40B4-BE49-F238E27FC236}">
                <a16:creationId xmlns:a16="http://schemas.microsoft.com/office/drawing/2014/main" id="{8FE1F1A2-9EE1-386F-48D0-FA0936A79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186" b="31629"/>
          <a:stretch/>
        </p:blipFill>
        <p:spPr bwMode="auto">
          <a:xfrm>
            <a:off x="7860413" y="5259711"/>
            <a:ext cx="4069966" cy="147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5D14AD2-D5B2-855A-8FAE-A505909859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5785" y="3092145"/>
            <a:ext cx="1460250" cy="2089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818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09942A2-7BBC-6D32-A7EE-901AC9ECBA08}"/>
              </a:ext>
            </a:extLst>
          </p:cNvPr>
          <p:cNvGrpSpPr/>
          <p:nvPr/>
        </p:nvGrpSpPr>
        <p:grpSpPr>
          <a:xfrm>
            <a:off x="5727869" y="5773355"/>
            <a:ext cx="4840376" cy="2044163"/>
            <a:chOff x="5575469" y="5620955"/>
            <a:chExt cx="4840376" cy="2044163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6117BCF3-E40D-2DEF-19E2-643A3A8D0F86}"/>
                </a:ext>
              </a:extLst>
            </p:cNvPr>
            <p:cNvSpPr/>
            <p:nvPr/>
          </p:nvSpPr>
          <p:spPr>
            <a:xfrm rot="3634762">
              <a:off x="8849175" y="6050882"/>
              <a:ext cx="1566670" cy="1566670"/>
            </a:xfrm>
            <a:prstGeom prst="ellipse">
              <a:avLst/>
            </a:prstGeom>
            <a:solidFill>
              <a:srgbClr val="7734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E0D40671-14A3-1A92-178A-86B9034F4F7A}"/>
                </a:ext>
              </a:extLst>
            </p:cNvPr>
            <p:cNvSpPr/>
            <p:nvPr/>
          </p:nvSpPr>
          <p:spPr>
            <a:xfrm rot="3634762">
              <a:off x="7207098" y="5620955"/>
              <a:ext cx="1566670" cy="1566670"/>
            </a:xfrm>
            <a:prstGeom prst="ellipse">
              <a:avLst/>
            </a:prstGeom>
            <a:solidFill>
              <a:srgbClr val="5CA7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D03AC61C-C6E1-CF26-0C92-788CFE660B36}"/>
                </a:ext>
              </a:extLst>
            </p:cNvPr>
            <p:cNvSpPr/>
            <p:nvPr/>
          </p:nvSpPr>
          <p:spPr>
            <a:xfrm rot="3634762">
              <a:off x="5575469" y="6098448"/>
              <a:ext cx="1566670" cy="1566670"/>
            </a:xfrm>
            <a:prstGeom prst="ellipse">
              <a:avLst/>
            </a:prstGeom>
            <a:solidFill>
              <a:srgbClr val="DE90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 descr="Young school girl with hands crossed">
            <a:extLst>
              <a:ext uri="{FF2B5EF4-FFF2-40B4-BE49-F238E27FC236}">
                <a16:creationId xmlns:a16="http://schemas.microsoft.com/office/drawing/2014/main" id="{84CFD07E-0D10-D258-1F7D-0ABC6FD34A4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719" y="3560476"/>
            <a:ext cx="972382" cy="2996214"/>
          </a:xfrm>
          <a:prstGeom prst="rect">
            <a:avLst/>
          </a:prstGeom>
        </p:spPr>
      </p:pic>
      <p:pic>
        <p:nvPicPr>
          <p:cNvPr id="13" name="Graphic 12" descr="Lights On outline">
            <a:extLst>
              <a:ext uri="{FF2B5EF4-FFF2-40B4-BE49-F238E27FC236}">
                <a16:creationId xmlns:a16="http://schemas.microsoft.com/office/drawing/2014/main" id="{716ABF8B-C64F-53C8-C124-42D1C5B023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984138" y="1495293"/>
            <a:ext cx="1802231" cy="1802231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6C8FC19B-F445-C976-7D80-E2EB61C7D2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0465" y="2253310"/>
            <a:ext cx="4994796" cy="1928073"/>
          </a:xfrm>
        </p:spPr>
        <p:txBody>
          <a:bodyPr anchor="t">
            <a:noAutofit/>
          </a:bodyPr>
          <a:lstStyle/>
          <a:p>
            <a:pPr algn="l"/>
            <a:r>
              <a:rPr lang="en-GB" sz="13400" b="1" dirty="0">
                <a:solidFill>
                  <a:srgbClr val="5CA754"/>
                </a:solidFill>
                <a:latin typeface="+mn-lt"/>
                <a:cs typeface="Arial" panose="020B0604020202020204" pitchFamily="34" charset="0"/>
              </a:rPr>
              <a:t>Ideas</a:t>
            </a:r>
          </a:p>
        </p:txBody>
      </p:sp>
    </p:spTree>
    <p:extLst>
      <p:ext uri="{BB962C8B-B14F-4D97-AF65-F5344CB8AC3E}">
        <p14:creationId xmlns:p14="http://schemas.microsoft.com/office/powerpoint/2010/main" val="2675100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09942A2-7BBC-6D32-A7EE-901AC9ECBA08}"/>
              </a:ext>
            </a:extLst>
          </p:cNvPr>
          <p:cNvGrpSpPr/>
          <p:nvPr/>
        </p:nvGrpSpPr>
        <p:grpSpPr>
          <a:xfrm>
            <a:off x="5727869" y="5773355"/>
            <a:ext cx="4840376" cy="2044163"/>
            <a:chOff x="5575469" y="5620955"/>
            <a:chExt cx="4840376" cy="2044163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6117BCF3-E40D-2DEF-19E2-643A3A8D0F86}"/>
                </a:ext>
              </a:extLst>
            </p:cNvPr>
            <p:cNvSpPr/>
            <p:nvPr/>
          </p:nvSpPr>
          <p:spPr>
            <a:xfrm rot="3634762">
              <a:off x="8849175" y="6050882"/>
              <a:ext cx="1566670" cy="1566670"/>
            </a:xfrm>
            <a:prstGeom prst="ellipse">
              <a:avLst/>
            </a:prstGeom>
            <a:solidFill>
              <a:srgbClr val="7734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E0D40671-14A3-1A92-178A-86B9034F4F7A}"/>
                </a:ext>
              </a:extLst>
            </p:cNvPr>
            <p:cNvSpPr/>
            <p:nvPr/>
          </p:nvSpPr>
          <p:spPr>
            <a:xfrm rot="3634762">
              <a:off x="7207098" y="5620955"/>
              <a:ext cx="1566670" cy="1566670"/>
            </a:xfrm>
            <a:prstGeom prst="ellipse">
              <a:avLst/>
            </a:prstGeom>
            <a:solidFill>
              <a:srgbClr val="5CA7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D03AC61C-C6E1-CF26-0C92-788CFE660B36}"/>
                </a:ext>
              </a:extLst>
            </p:cNvPr>
            <p:cNvSpPr/>
            <p:nvPr/>
          </p:nvSpPr>
          <p:spPr>
            <a:xfrm rot="3634762">
              <a:off x="5575469" y="6098448"/>
              <a:ext cx="1566670" cy="1566670"/>
            </a:xfrm>
            <a:prstGeom prst="ellipse">
              <a:avLst/>
            </a:prstGeom>
            <a:solidFill>
              <a:srgbClr val="DE90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3" name="Graphic 12" descr="Lights On outline">
            <a:extLst>
              <a:ext uri="{FF2B5EF4-FFF2-40B4-BE49-F238E27FC236}">
                <a16:creationId xmlns:a16="http://schemas.microsoft.com/office/drawing/2014/main" id="{716ABF8B-C64F-53C8-C124-42D1C5B023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984138" y="1495293"/>
            <a:ext cx="1802231" cy="1802231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6C8FC19B-F445-C976-7D80-E2EB61C7D2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072472">
            <a:off x="386491" y="480246"/>
            <a:ext cx="2956013" cy="836119"/>
          </a:xfrm>
        </p:spPr>
        <p:txBody>
          <a:bodyPr anchor="t">
            <a:noAutofit/>
          </a:bodyPr>
          <a:lstStyle/>
          <a:p>
            <a:r>
              <a:rPr lang="en-GB" sz="2400" dirty="0">
                <a:solidFill>
                  <a:srgbClr val="5CA754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Leaving nice notes</a:t>
            </a:r>
            <a:br>
              <a:rPr lang="en-GB" sz="2400" dirty="0">
                <a:solidFill>
                  <a:srgbClr val="5CA754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GB" sz="2400" dirty="0">
                <a:solidFill>
                  <a:srgbClr val="5CA754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for each other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F2CABD1-3733-C637-73CA-72A58B31FE16}"/>
              </a:ext>
            </a:extLst>
          </p:cNvPr>
          <p:cNvSpPr txBox="1">
            <a:spLocks/>
          </p:cNvSpPr>
          <p:nvPr/>
        </p:nvSpPr>
        <p:spPr>
          <a:xfrm rot="675952">
            <a:off x="4519733" y="2260481"/>
            <a:ext cx="3303475" cy="83611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rgbClr val="773479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Walking meetings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72BEBF5-72A9-36AC-F910-D49F585B7FF0}"/>
              </a:ext>
            </a:extLst>
          </p:cNvPr>
          <p:cNvSpPr txBox="1">
            <a:spLocks/>
          </p:cNvSpPr>
          <p:nvPr/>
        </p:nvSpPr>
        <p:spPr>
          <a:xfrm rot="433928">
            <a:off x="968043" y="4004047"/>
            <a:ext cx="3303475" cy="83611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C6327C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Staff awards and prizes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754961E-DE3C-29E2-6387-7DDCF5556915}"/>
              </a:ext>
            </a:extLst>
          </p:cNvPr>
          <p:cNvSpPr txBox="1">
            <a:spLocks/>
          </p:cNvSpPr>
          <p:nvPr/>
        </p:nvSpPr>
        <p:spPr>
          <a:xfrm rot="255962">
            <a:off x="5197080" y="915912"/>
            <a:ext cx="2976235" cy="82754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solidFill>
                  <a:srgbClr val="DE903E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Random acts of kindness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82FE99B-F2F7-6C4E-0A74-4547B12B6606}"/>
              </a:ext>
            </a:extLst>
          </p:cNvPr>
          <p:cNvSpPr txBox="1">
            <a:spLocks/>
          </p:cNvSpPr>
          <p:nvPr/>
        </p:nvSpPr>
        <p:spPr>
          <a:xfrm rot="21364643">
            <a:off x="4916062" y="3812893"/>
            <a:ext cx="3259423" cy="82754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rgbClr val="57AACC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 wish my colleagues knew…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147D4CE-4406-1255-FC58-25323A344755}"/>
              </a:ext>
            </a:extLst>
          </p:cNvPr>
          <p:cNvSpPr txBox="1">
            <a:spLocks/>
          </p:cNvSpPr>
          <p:nvPr/>
        </p:nvSpPr>
        <p:spPr>
          <a:xfrm rot="21364643">
            <a:off x="251547" y="2276124"/>
            <a:ext cx="3259423" cy="82754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rgbClr val="9E313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Teacher dress </a:t>
            </a:r>
          </a:p>
          <a:p>
            <a:r>
              <a:rPr lang="en-GB" sz="2800" dirty="0">
                <a:solidFill>
                  <a:srgbClr val="9E313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up days!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D4258F7-C743-F2D1-EAF7-823F7DC3430A}"/>
              </a:ext>
            </a:extLst>
          </p:cNvPr>
          <p:cNvSpPr txBox="1">
            <a:spLocks/>
          </p:cNvSpPr>
          <p:nvPr/>
        </p:nvSpPr>
        <p:spPr>
          <a:xfrm>
            <a:off x="2750964" y="3134170"/>
            <a:ext cx="3303475" cy="4006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40A89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Team fitness mornings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E7DE93A4-9A57-BA8F-53B4-FAE7D0C3E460}"/>
              </a:ext>
            </a:extLst>
          </p:cNvPr>
          <p:cNvSpPr txBox="1">
            <a:spLocks/>
          </p:cNvSpPr>
          <p:nvPr/>
        </p:nvSpPr>
        <p:spPr>
          <a:xfrm rot="20493410">
            <a:off x="-163526" y="5040011"/>
            <a:ext cx="3303475" cy="83611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7030A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Wellbeing</a:t>
            </a:r>
            <a:br>
              <a:rPr lang="en-GB" sz="1800" dirty="0">
                <a:solidFill>
                  <a:srgbClr val="7030A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rgbClr val="7030A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noticeboards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9256C525-21DF-8E51-35D8-540D097D1ABA}"/>
              </a:ext>
            </a:extLst>
          </p:cNvPr>
          <p:cNvSpPr txBox="1">
            <a:spLocks/>
          </p:cNvSpPr>
          <p:nvPr/>
        </p:nvSpPr>
        <p:spPr>
          <a:xfrm>
            <a:off x="2400316" y="1302524"/>
            <a:ext cx="3259423" cy="82754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rgbClr val="57AACC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Eat your lunch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E099E682-C714-0795-F15C-6C89BB65558C}"/>
              </a:ext>
            </a:extLst>
          </p:cNvPr>
          <p:cNvSpPr txBox="1">
            <a:spLocks/>
          </p:cNvSpPr>
          <p:nvPr/>
        </p:nvSpPr>
        <p:spPr>
          <a:xfrm>
            <a:off x="7075731" y="567041"/>
            <a:ext cx="3303475" cy="4006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40A89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Drink lots of water</a:t>
            </a:r>
          </a:p>
        </p:txBody>
      </p:sp>
      <p:pic>
        <p:nvPicPr>
          <p:cNvPr id="19" name="Picture 18" descr="Young chinse boy raising a finger">
            <a:extLst>
              <a:ext uri="{FF2B5EF4-FFF2-40B4-BE49-F238E27FC236}">
                <a16:creationId xmlns:a16="http://schemas.microsoft.com/office/drawing/2014/main" id="{74E3855F-1A63-D8BA-F27A-FC693B320B3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7170" y="3903196"/>
            <a:ext cx="874274" cy="2793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539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3466</TotalTime>
  <Words>628</Words>
  <Application>Microsoft Office PowerPoint</Application>
  <PresentationFormat>Widescreen</PresentationFormat>
  <Paragraphs>86</Paragraphs>
  <Slides>9</Slides>
  <Notes>0</Notes>
  <HiddenSlides>3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Courier New</vt:lpstr>
      <vt:lpstr>Wingdings</vt:lpstr>
      <vt:lpstr>Office Theme</vt:lpstr>
      <vt:lpstr>Emotional and Mental Wellbeing in Education Team</vt:lpstr>
      <vt:lpstr>PowerPoint Presentation</vt:lpstr>
      <vt:lpstr>PowerPoint Presentation</vt:lpstr>
      <vt:lpstr>Education </vt:lpstr>
      <vt:lpstr>Hertfordshire Grid</vt:lpstr>
      <vt:lpstr>Other local support</vt:lpstr>
      <vt:lpstr>Example: Golden Week</vt:lpstr>
      <vt:lpstr>Ideas</vt:lpstr>
      <vt:lpstr>Leaving nice notes for each other</vt:lpstr>
    </vt:vector>
  </TitlesOfParts>
  <Company>Hertfordshire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Emotional and Mental Wellbeing in Education Team</dc:title>
  <dc:creator>Shelley Woods</dc:creator>
  <cp:lastModifiedBy>Remote</cp:lastModifiedBy>
  <cp:revision>13</cp:revision>
  <dcterms:created xsi:type="dcterms:W3CDTF">2023-05-12T12:31:40Z</dcterms:created>
  <dcterms:modified xsi:type="dcterms:W3CDTF">2023-06-20T20:30:20Z</dcterms:modified>
</cp:coreProperties>
</file>