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6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8764" y="1122363"/>
            <a:ext cx="10169236" cy="2387600"/>
          </a:xfrm>
        </p:spPr>
        <p:txBody>
          <a:bodyPr anchor="b"/>
          <a:lstStyle>
            <a:lvl1pPr algn="l">
              <a:defRPr sz="6000" b="1">
                <a:solidFill>
                  <a:srgbClr val="AC146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86646" y="3926240"/>
            <a:ext cx="6467303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2811" y="6173787"/>
            <a:ext cx="2743200" cy="365125"/>
          </a:xfrm>
          <a:prstGeom prst="rect">
            <a:avLst/>
          </a:prstGeom>
        </p:spPr>
        <p:txBody>
          <a:bodyPr/>
          <a:lstStyle/>
          <a:p>
            <a:fld id="{C764DE79-268F-4C1A-8933-263129D2AF90}" type="datetimeFigureOut">
              <a:rPr lang="en-US" dirty="0"/>
              <a:t>4/16/2024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1737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8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Shape&#10;&#10;Description automatically generated with medium confidence">
            <a:extLst>
              <a:ext uri="{FF2B5EF4-FFF2-40B4-BE49-F238E27FC236}">
                <a16:creationId xmlns:a16="http://schemas.microsoft.com/office/drawing/2014/main" id="{F3399F11-EFA8-483E-AF71-0A3BFF8FA15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449" y="556953"/>
            <a:ext cx="11365200" cy="1080000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AC146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451" y="1825625"/>
            <a:ext cx="11363498" cy="4475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0193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451" y="1709738"/>
            <a:ext cx="10856999" cy="2852737"/>
          </a:xfrm>
        </p:spPr>
        <p:txBody>
          <a:bodyPr anchor="b"/>
          <a:lstStyle>
            <a:lvl1pPr>
              <a:defRPr sz="6000" b="0">
                <a:solidFill>
                  <a:srgbClr val="AC146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0451" y="4589463"/>
            <a:ext cx="10856999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63443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hape&#10;&#10;Description automatically generated with medium confidence">
            <a:extLst>
              <a:ext uri="{FF2B5EF4-FFF2-40B4-BE49-F238E27FC236}">
                <a16:creationId xmlns:a16="http://schemas.microsoft.com/office/drawing/2014/main" id="{1D6F7CC2-BE4D-40BB-AC21-FB112AA98A6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763" y="556953"/>
            <a:ext cx="11355936" cy="1080000"/>
          </a:xfrm>
        </p:spPr>
        <p:txBody>
          <a:bodyPr/>
          <a:lstStyle>
            <a:lvl1pPr>
              <a:defRPr b="1">
                <a:solidFill>
                  <a:srgbClr val="AC146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764" y="1778925"/>
            <a:ext cx="5616000" cy="452212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8699" y="1778926"/>
            <a:ext cx="5616000" cy="452212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25836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hape&#10;&#10;Description automatically generated with medium confidence">
            <a:extLst>
              <a:ext uri="{FF2B5EF4-FFF2-40B4-BE49-F238E27FC236}">
                <a16:creationId xmlns:a16="http://schemas.microsoft.com/office/drawing/2014/main" id="{E6ECBFF6-CE0D-49B9-B0AC-F88F0706E1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651" y="559385"/>
            <a:ext cx="11363297" cy="1080000"/>
          </a:xfrm>
        </p:spPr>
        <p:txBody>
          <a:bodyPr/>
          <a:lstStyle>
            <a:lvl1pPr>
              <a:defRPr b="1">
                <a:solidFill>
                  <a:srgbClr val="AC146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0652" y="1780919"/>
            <a:ext cx="5616000" cy="720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0652" y="2505075"/>
            <a:ext cx="5616000" cy="379354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7948" y="1780919"/>
            <a:ext cx="5616000" cy="720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7948" y="2505075"/>
            <a:ext cx="5616000" cy="37935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4713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3CA18942-D5EC-4AAD-BFD7-3E0B4554E5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764" y="556953"/>
            <a:ext cx="11363498" cy="1080000"/>
          </a:xfrm>
        </p:spPr>
        <p:txBody>
          <a:bodyPr/>
          <a:lstStyle>
            <a:lvl1pPr>
              <a:defRPr b="1">
                <a:solidFill>
                  <a:srgbClr val="AC146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57007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340B660B-0E91-41CC-93C8-AB375C34D7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713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hape&#10;&#10;Description automatically generated with medium confidence">
            <a:extLst>
              <a:ext uri="{FF2B5EF4-FFF2-40B4-BE49-F238E27FC236}">
                <a16:creationId xmlns:a16="http://schemas.microsoft.com/office/drawing/2014/main" id="{6B16E0D5-635E-4BB3-A130-2A1ADB8D58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450" y="548640"/>
            <a:ext cx="4522123" cy="1508760"/>
          </a:xfrm>
        </p:spPr>
        <p:txBody>
          <a:bodyPr anchor="b"/>
          <a:lstStyle>
            <a:lvl1pPr>
              <a:defRPr sz="3200" b="1">
                <a:solidFill>
                  <a:srgbClr val="AC146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548641"/>
            <a:ext cx="6679074" cy="5760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0451" y="2057399"/>
            <a:ext cx="4522123" cy="425124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66241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hape&#10;&#10;Description automatically generated with medium confidence">
            <a:extLst>
              <a:ext uri="{FF2B5EF4-FFF2-40B4-BE49-F238E27FC236}">
                <a16:creationId xmlns:a16="http://schemas.microsoft.com/office/drawing/2014/main" id="{F9AF2805-530E-4796-9FDE-3E90AA997C5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7" y="548640"/>
            <a:ext cx="6670761" cy="5759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3A90323-5580-46A6-84B4-2CAC685C5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0450" y="548640"/>
            <a:ext cx="4522123" cy="1508760"/>
          </a:xfrm>
        </p:spPr>
        <p:txBody>
          <a:bodyPr anchor="b"/>
          <a:lstStyle>
            <a:lvl1pPr>
              <a:defRPr sz="3200" b="1">
                <a:solidFill>
                  <a:srgbClr val="AC146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52672AAE-FC84-434A-9F52-144200BC4E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90451" y="2057399"/>
            <a:ext cx="4522123" cy="425124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44861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C677883-3709-42E8-9E86-A4170B790A86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8764" y="556953"/>
            <a:ext cx="11355184" cy="108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8763" y="1825625"/>
            <a:ext cx="11355185" cy="42094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48181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rgbClr val="AC146E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for letterhead">
            <a:extLst>
              <a:ext uri="{FF2B5EF4-FFF2-40B4-BE49-F238E27FC236}">
                <a16:creationId xmlns:a16="http://schemas.microsoft.com/office/drawing/2014/main" id="{DACCE7E7-1569-F443-7566-0E93DBEBCF2F}"/>
              </a:ext>
            </a:extLst>
          </p:cNvPr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691" y="204869"/>
            <a:ext cx="1591324" cy="814211"/>
          </a:xfrm>
          <a:prstGeom prst="rect">
            <a:avLst/>
          </a:prstGeom>
          <a:noFill/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16B563-B41A-845F-CE9E-7757F0B223C0}"/>
              </a:ext>
            </a:extLst>
          </p:cNvPr>
          <p:cNvSpPr txBox="1"/>
          <p:nvPr/>
        </p:nvSpPr>
        <p:spPr>
          <a:xfrm>
            <a:off x="3137388" y="372749"/>
            <a:ext cx="59172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AC146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Step2 Under 5’s Offer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C623C32-6540-1A2D-6844-E76BCBD27A22}"/>
              </a:ext>
            </a:extLst>
          </p:cNvPr>
          <p:cNvSpPr txBox="1"/>
          <p:nvPr/>
        </p:nvSpPr>
        <p:spPr>
          <a:xfrm>
            <a:off x="604033" y="1376314"/>
            <a:ext cx="1105692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Criteria: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family must have already engaged with services through a universal level intervention such as a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41B6E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parenting course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or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41B6E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one to one work with a nursery nurse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41B6E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,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41B6E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health visitor or family centre outreach worker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 The intervention should be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41B6E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specific to the presenting difficulty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and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41B6E6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adjustments have been implemented and consistently carried out for several weeks.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/>
            </a:r>
            <a:b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Parents/carers who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AE25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feel their infant/child doesn’t like them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Parent/carer who is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AE25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lacking confidence in their own parenting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Parent/carer who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AE25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shares they struggle to enjoy their child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Parent who has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AE25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experienced a traumatic birth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and has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AE25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ongoing difficulties with their own mental health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Parent/carer who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AE25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appears to not be emotionally available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, for their child i.e. they are not responding to their child’s needs in a sensitive way (or believe their child ‘is the problem’).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Where there is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AE25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past domestic abuse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, and the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AE25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parent/carer sees the perpetrator in their child’s behaviours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Alongside the above factors, where a parent is open to thinking about what they are doing, and not yet doing that is helping their child with their emotions.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t>	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AE2573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Emotional difficulties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e.g. being withdrawn, clingy, anxious, overly fearful of ordinary situations, displaying ritualistic behaviours.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AE2573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Difficulties in emotional and behavioural regulation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e.g. Emotional lability, frequent severe emotional outbursts, defiance, aggressive and or destructive behaviour, being fidgety, lacking concentration, impulsivity, attempts to control their parent or others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AE2573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(not in the context of an unmet neurodevelopmental need)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Difficulties in self-regulation such as toileting, feeding and sleeping.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AE2573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such cases organic causes need to be ruled out prior to referring to Step2.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AE2573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896779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for letterhead">
            <a:extLst>
              <a:ext uri="{FF2B5EF4-FFF2-40B4-BE49-F238E27FC236}">
                <a16:creationId xmlns:a16="http://schemas.microsoft.com/office/drawing/2014/main" id="{DACCE7E7-1569-F443-7566-0E93DBEBCF2F}"/>
              </a:ext>
            </a:extLst>
          </p:cNvPr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691" y="204869"/>
            <a:ext cx="1591324" cy="814211"/>
          </a:xfrm>
          <a:prstGeom prst="rect">
            <a:avLst/>
          </a:prstGeom>
          <a:noFill/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16B563-B41A-845F-CE9E-7757F0B223C0}"/>
              </a:ext>
            </a:extLst>
          </p:cNvPr>
          <p:cNvSpPr txBox="1"/>
          <p:nvPr/>
        </p:nvSpPr>
        <p:spPr>
          <a:xfrm>
            <a:off x="3137388" y="372749"/>
            <a:ext cx="59172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AC146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Step2 Under 5’s Offer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C623C32-6540-1A2D-6844-E76BCBD27A22}"/>
              </a:ext>
            </a:extLst>
          </p:cNvPr>
          <p:cNvSpPr txBox="1"/>
          <p:nvPr/>
        </p:nvSpPr>
        <p:spPr>
          <a:xfrm>
            <a:off x="604033" y="1376314"/>
            <a:ext cx="11056923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Interventions we offer: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AE25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Video Interaction Guidance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– supports building on the positive aspects of the relationship between a parent/carer and infant/child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AE25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Video Feedback Intervention to Promote Positive Parenting and Sensitive Discipline (VIPP-SD)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AE25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– relationship-based intervention supporting the parent/carer to see the world through their child’s eyes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AE25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Circle of Security Parenting (COS-P)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– attachment focused parent/carer only intervention to support the parent/carer in understanding their child’s emotional world by learning about their child’s emotional needs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AE2573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1:1 anxiety management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– intervention is done with child and parent/carer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For parents with infants up to 18 months: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Baby massage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Newborn parent observation screening and maternal wellbeing visits/listening visits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Family Centre Support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For parents with children from 18 months to 5 years old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robust behavioural intervention accessed from either health visitor, nursery nurse, parenting course</a:t>
            </a:r>
            <a:r>
              <a:rPr kumimoji="0" lang="en-GB" sz="16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, Family Centres,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Family Support Worker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Art/Play therapy</a:t>
            </a:r>
          </a:p>
        </p:txBody>
      </p:sp>
    </p:spTree>
    <p:extLst>
      <p:ext uri="{BB962C8B-B14F-4D97-AF65-F5344CB8AC3E}">
        <p14:creationId xmlns:p14="http://schemas.microsoft.com/office/powerpoint/2010/main" val="1413742675"/>
      </p:ext>
    </p:extLst>
  </p:cSld>
  <p:clrMapOvr>
    <a:masterClrMapping/>
  </p:clrMapOvr>
</p:sld>
</file>

<file path=ppt/theme/theme1.xml><?xml version="1.0" encoding="utf-8"?>
<a:theme xmlns:a="http://schemas.openxmlformats.org/drawingml/2006/main" name="HCT Powerpoint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447</Words>
  <Application>Microsoft Office PowerPoint</Application>
  <PresentationFormat>Widescreen</PresentationFormat>
  <Paragraphs>28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Poppins</vt:lpstr>
      <vt:lpstr>Times New Roman</vt:lpstr>
      <vt:lpstr>HCT Powerpoint Theme</vt:lpstr>
      <vt:lpstr>PowerPoint Presentation</vt:lpstr>
      <vt:lpstr>PowerPoint Presentation</vt:lpstr>
    </vt:vector>
  </TitlesOfParts>
  <Company>Hertfordshire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Shelley Woods</dc:creator>
  <cp:lastModifiedBy>Remote</cp:lastModifiedBy>
  <cp:revision>2</cp:revision>
  <dcterms:created xsi:type="dcterms:W3CDTF">2024-03-28T15:18:11Z</dcterms:created>
  <dcterms:modified xsi:type="dcterms:W3CDTF">2024-04-16T09:24:35Z</dcterms:modified>
</cp:coreProperties>
</file>