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Lst>
  <p:notesMasterIdLst>
    <p:notesMasterId r:id="rId20"/>
  </p:notesMasterIdLst>
  <p:sldIdLst>
    <p:sldId id="256" r:id="rId5"/>
    <p:sldId id="309" r:id="rId6"/>
    <p:sldId id="289" r:id="rId7"/>
    <p:sldId id="313" r:id="rId8"/>
    <p:sldId id="297" r:id="rId9"/>
    <p:sldId id="278" r:id="rId10"/>
    <p:sldId id="299" r:id="rId11"/>
    <p:sldId id="300" r:id="rId12"/>
    <p:sldId id="314" r:id="rId13"/>
    <p:sldId id="306" r:id="rId14"/>
    <p:sldId id="302" r:id="rId15"/>
    <p:sldId id="301" r:id="rId16"/>
    <p:sldId id="311" r:id="rId17"/>
    <p:sldId id="310" r:id="rId18"/>
    <p:sldId id="259" r:id="rId19"/>
  </p:sldIdLst>
  <p:sldSz cx="18288000" cy="10287000"/>
  <p:notesSz cx="6858000" cy="9144000"/>
  <p:embeddedFontLst>
    <p:embeddedFont>
      <p:font typeface="Fredoka" panose="020B0604020202020204" charset="0"/>
      <p:regular r:id="rId21"/>
    </p:embeddedFont>
    <p:embeddedFont>
      <p:font typeface="Hero" panose="020B0604020202020204" charset="0"/>
      <p:regular r:id="rId22"/>
    </p:embeddedFont>
    <p:embeddedFont>
      <p:font typeface="Hero Bold" panose="020B0604020202020204" charset="0"/>
      <p:regular r:id="rId23"/>
    </p:embeddedFont>
    <p:embeddedFont>
      <p:font typeface="open sans" panose="020B0606030504020204" pitchFamily="34" charset="0"/>
      <p:regular r:id="rId24"/>
      <p:bold r:id="rId25"/>
      <p:italic r:id="rId26"/>
      <p:boldItalic r:id="rId27"/>
    </p:embeddedFont>
    <p:embeddedFont>
      <p:font typeface="Opun Mai" panose="020B0604020202020204" charset="0"/>
      <p:regular r:id="rId28"/>
    </p:embeddedFont>
    <p:embeddedFont>
      <p:font typeface="Segoe UI" panose="020B0502040204020203" pitchFamily="34"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B6CB11C-660B-F136-6C72-1FF640402E2E}" name="Gemma Hayes1" initials="GH" userId="S::gemma.hayes1@hertfordshire.gov.uk::eaaf492e-a3df-4024-8898-873966519e42" providerId="AD"/>
  <p188:author id="{66DA61D9-E218-3E24-741C-7E733019461B}" name="Jessica Pickles" initials="JP" userId="S::jessica.pickles@firststepsed.co.uk::7383890b-da12-4a58-a2a4-5b174642f60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6242"/>
    <a:srgbClr val="3D5A98"/>
    <a:srgbClr val="545454"/>
    <a:srgbClr val="F5AB99"/>
    <a:srgbClr val="F5F5F5"/>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45328" autoAdjust="0"/>
    <p:restoredTop sz="89776" autoAdjust="0"/>
  </p:normalViewPr>
  <p:slideViewPr>
    <p:cSldViewPr>
      <p:cViewPr varScale="1">
        <p:scale>
          <a:sx n="42" d="100"/>
          <a:sy n="42" d="100"/>
        </p:scale>
        <p:origin x="24" y="2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21" Type="http://schemas.openxmlformats.org/officeDocument/2006/relationships/font" Target="fonts/font1.fntdata"/><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font" Target="fonts/font12.fntdata"/><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4882EC-FED3-4BF7-8812-507EA2F26A8F}" type="datetimeFigureOut">
              <a:rPr lang="en-GB" smtClean="0"/>
              <a:t>04/02/2026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E400D1-8AA7-47D6-BA16-083CAC3F2C1A}" type="slidenum">
              <a:rPr lang="en-GB" smtClean="0"/>
              <a:t>‹#›</a:t>
            </a:fld>
            <a:endParaRPr lang="en-GB"/>
          </a:p>
        </p:txBody>
      </p:sp>
    </p:spTree>
    <p:extLst>
      <p:ext uri="{BB962C8B-B14F-4D97-AF65-F5344CB8AC3E}">
        <p14:creationId xmlns:p14="http://schemas.microsoft.com/office/powerpoint/2010/main" val="29632923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Jess – Senior SSO at First Steps ED for Herts</a:t>
            </a:r>
          </a:p>
          <a:p>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A3E400D1-8AA7-47D6-BA16-083CAC3F2C1A}" type="slidenum">
              <a:rPr lang="en-GB" smtClean="0"/>
              <a:t>1</a:t>
            </a:fld>
            <a:endParaRPr lang="en-GB"/>
          </a:p>
        </p:txBody>
      </p:sp>
    </p:spTree>
    <p:extLst>
      <p:ext uri="{BB962C8B-B14F-4D97-AF65-F5344CB8AC3E}">
        <p14:creationId xmlns:p14="http://schemas.microsoft.com/office/powerpoint/2010/main" val="857619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5BB1F1-F81E-F61F-1023-AD474EC2C6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7A6F51-E610-4C61-3168-9EBAB1640F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7CFFC2-B244-3CB5-C300-FBA5EBDBBA78}"/>
              </a:ext>
            </a:extLst>
          </p:cNvPr>
          <p:cNvSpPr>
            <a:spLocks noGrp="1"/>
          </p:cNvSpPr>
          <p:nvPr>
            <p:ph type="body" idx="1"/>
          </p:nvPr>
        </p:nvSpPr>
        <p:spPr/>
        <p:txBody>
          <a:bodyPr/>
          <a:lstStyle/>
          <a:p>
            <a:pPr>
              <a:spcAft>
                <a:spcPts val="800"/>
              </a:spcAft>
            </a:pPr>
            <a:r>
              <a:rPr lang="en-GB" b="1" dirty="0"/>
              <a:t>Wanted to highlight the difference between EDs and disordered eating </a:t>
            </a:r>
          </a:p>
          <a:p>
            <a:pPr>
              <a:spcAft>
                <a:spcPts val="800"/>
              </a:spcAft>
            </a:pPr>
            <a:endParaRPr lang="en-GB" dirty="0"/>
          </a:p>
          <a:p>
            <a:pPr>
              <a:spcAft>
                <a:spcPts val="800"/>
              </a:spcAft>
            </a:pPr>
            <a:r>
              <a:rPr lang="en-GB" dirty="0"/>
              <a:t>Disordered eating is where someone presents with an ED but they don't meet the full diagnostic criteria for an ED. </a:t>
            </a:r>
          </a:p>
          <a:p>
            <a:pPr>
              <a:spcAft>
                <a:spcPts val="800"/>
              </a:spcAft>
            </a:pPr>
            <a:endParaRPr lang="en-GB" dirty="0"/>
          </a:p>
          <a:p>
            <a:pPr>
              <a:spcAft>
                <a:spcPts val="800"/>
              </a:spcAft>
            </a:pPr>
            <a:r>
              <a:rPr lang="en-GB" dirty="0"/>
              <a:t>As I’m sure you know working in your fields, the earlier the intervention, the better! </a:t>
            </a:r>
          </a:p>
        </p:txBody>
      </p:sp>
      <p:sp>
        <p:nvSpPr>
          <p:cNvPr id="4" name="Slide Number Placeholder 3">
            <a:extLst>
              <a:ext uri="{FF2B5EF4-FFF2-40B4-BE49-F238E27FC236}">
                <a16:creationId xmlns:a16="http://schemas.microsoft.com/office/drawing/2014/main" id="{ECDD4B77-67CD-C8E6-B230-C8EB2447EA67}"/>
              </a:ext>
            </a:extLst>
          </p:cNvPr>
          <p:cNvSpPr>
            <a:spLocks noGrp="1"/>
          </p:cNvSpPr>
          <p:nvPr>
            <p:ph type="sldNum" sz="quarter" idx="5"/>
          </p:nvPr>
        </p:nvSpPr>
        <p:spPr/>
        <p:txBody>
          <a:bodyPr/>
          <a:lstStyle/>
          <a:p>
            <a:fld id="{A3E400D1-8AA7-47D6-BA16-083CAC3F2C1A}" type="slidenum">
              <a:rPr lang="en-GB" smtClean="0"/>
              <a:t>2</a:t>
            </a:fld>
            <a:endParaRPr lang="en-GB"/>
          </a:p>
        </p:txBody>
      </p:sp>
    </p:spTree>
    <p:extLst>
      <p:ext uri="{BB962C8B-B14F-4D97-AF65-F5344CB8AC3E}">
        <p14:creationId xmlns:p14="http://schemas.microsoft.com/office/powerpoint/2010/main" val="1872197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0B1E28-22FC-589C-7AEC-B9EC79718C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C95FCF-7815-EB10-AF19-12EB5CE0B5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AF9F7F-FEB3-9451-41A3-9E8D7B9553B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A380F42-7F8D-EA5A-A743-DBB60D3C95AD}"/>
              </a:ext>
            </a:extLst>
          </p:cNvPr>
          <p:cNvSpPr>
            <a:spLocks noGrp="1"/>
          </p:cNvSpPr>
          <p:nvPr>
            <p:ph type="sldNum" sz="quarter" idx="5"/>
          </p:nvPr>
        </p:nvSpPr>
        <p:spPr/>
        <p:txBody>
          <a:bodyPr/>
          <a:lstStyle/>
          <a:p>
            <a:fld id="{A3E400D1-8AA7-47D6-BA16-083CAC3F2C1A}" type="slidenum">
              <a:rPr lang="en-GB" smtClean="0"/>
              <a:t>3</a:t>
            </a:fld>
            <a:endParaRPr lang="en-GB"/>
          </a:p>
        </p:txBody>
      </p:sp>
    </p:spTree>
    <p:extLst>
      <p:ext uri="{BB962C8B-B14F-4D97-AF65-F5344CB8AC3E}">
        <p14:creationId xmlns:p14="http://schemas.microsoft.com/office/powerpoint/2010/main" val="33664042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F3BD5-1DE8-4910-A85D-DCDA1CFE47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18FFB4-4396-FF27-0BD2-FCA7724D70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273E3C-2E09-1996-1BDC-25FD618302F1}"/>
              </a:ext>
            </a:extLst>
          </p:cNvPr>
          <p:cNvSpPr>
            <a:spLocks noGrp="1"/>
          </p:cNvSpPr>
          <p:nvPr>
            <p:ph type="body" idx="1"/>
          </p:nvPr>
        </p:nvSpPr>
        <p:spPr/>
        <p:txBody>
          <a:bodyPr/>
          <a:lstStyle/>
          <a:p>
            <a:r>
              <a:rPr lang="en-GB" dirty="0"/>
              <a:t>Services are funded in areas we are commissioned, if anyone fall outside of our commissioned areas then they would have the option to self-fund </a:t>
            </a:r>
          </a:p>
          <a:p>
            <a:endParaRPr lang="en-GB" dirty="0"/>
          </a:p>
          <a:p>
            <a:r>
              <a:rPr lang="en-GB" b="1" dirty="0"/>
              <a:t>One-to-One support</a:t>
            </a:r>
            <a:r>
              <a:rPr lang="en-GB" dirty="0"/>
              <a:t>. This not a counselling service, but a form of specialised peer support. The sessions would be between the young person and a Specialist Support Officer either virtually via</a:t>
            </a:r>
            <a:r>
              <a:rPr lang="en-GB" b="1" dirty="0"/>
              <a:t> </a:t>
            </a:r>
            <a:r>
              <a:rPr lang="en-GB" dirty="0"/>
              <a:t>Microsoft Teams or in-person for 10 weeks. </a:t>
            </a:r>
            <a:endParaRPr lang="en-US" dirty="0"/>
          </a:p>
          <a:p>
            <a:endParaRPr lang="en-GB" dirty="0"/>
          </a:p>
          <a:p>
            <a:r>
              <a:rPr lang="en-GB" dirty="0"/>
              <a:t>Within these sessions, we can discuss certain topics such as anxiety, body image, relationships with food, self-esteem, but also anything in particular they would like to focus on. The sessions involve identifying triggers, current coping techniques, and exploring alternatives plus thought challenging. They can also use the sessions as a chance to just offload about their week or other issues they may struggling with.</a:t>
            </a:r>
            <a:br>
              <a:rPr lang="en-GB" dirty="0"/>
            </a:br>
            <a:endParaRPr lang="en-GB" dirty="0"/>
          </a:p>
          <a:p>
            <a:r>
              <a:rPr lang="en-GB" dirty="0"/>
              <a:t>Support is very service user led as well so it really helps them take an active role in their own recovery </a:t>
            </a:r>
          </a:p>
          <a:p>
            <a:endParaRPr lang="en-GB" dirty="0"/>
          </a:p>
          <a:p>
            <a:r>
              <a:rPr lang="en-GB" b="1" dirty="0"/>
              <a:t>Psychotherapy </a:t>
            </a:r>
            <a:r>
              <a:rPr lang="en-GB" dirty="0"/>
              <a:t>- Adult support is very much around psychotherapy (have a funded option for 16 year olds + in Derbyshire where they get 10 sessions, and then our private therapy sessions of which there are different tiered options)</a:t>
            </a:r>
          </a:p>
          <a:p>
            <a:r>
              <a:rPr lang="en-GB" dirty="0"/>
              <a:t> </a:t>
            </a:r>
            <a:endParaRPr lang="en-GB" b="1" dirty="0"/>
          </a:p>
          <a:p>
            <a:r>
              <a:rPr lang="en-GB" b="1" dirty="0"/>
              <a:t>Befriending service</a:t>
            </a:r>
            <a:r>
              <a:rPr lang="en-GB" dirty="0"/>
              <a:t> – online support via weekly emails</a:t>
            </a:r>
          </a:p>
          <a:p>
            <a:endParaRPr lang="en-GB" dirty="0"/>
          </a:p>
          <a:p>
            <a:r>
              <a:rPr lang="en-GB" b="1" dirty="0"/>
              <a:t>Nutritional support </a:t>
            </a:r>
            <a:r>
              <a:rPr lang="en-GB" dirty="0"/>
              <a:t>– delivered by nutritionists, aiming to provide psychoeducation on different foods/food groups, debunk myths around foods, meal and snack ideas etc  </a:t>
            </a:r>
          </a:p>
          <a:p>
            <a:endParaRPr lang="en-GB" dirty="0"/>
          </a:p>
          <a:p>
            <a:endParaRPr lang="en-GB" dirty="0"/>
          </a:p>
        </p:txBody>
      </p:sp>
      <p:sp>
        <p:nvSpPr>
          <p:cNvPr id="4" name="Slide Number Placeholder 3">
            <a:extLst>
              <a:ext uri="{FF2B5EF4-FFF2-40B4-BE49-F238E27FC236}">
                <a16:creationId xmlns:a16="http://schemas.microsoft.com/office/drawing/2014/main" id="{D6CABF3A-633B-BF98-C6F4-E0A722309758}"/>
              </a:ext>
            </a:extLst>
          </p:cNvPr>
          <p:cNvSpPr>
            <a:spLocks noGrp="1"/>
          </p:cNvSpPr>
          <p:nvPr>
            <p:ph type="sldNum" sz="quarter" idx="5"/>
          </p:nvPr>
        </p:nvSpPr>
        <p:spPr/>
        <p:txBody>
          <a:bodyPr/>
          <a:lstStyle/>
          <a:p>
            <a:fld id="{A3E400D1-8AA7-47D6-BA16-083CAC3F2C1A}" type="slidenum">
              <a:rPr lang="en-GB" smtClean="0"/>
              <a:t>4</a:t>
            </a:fld>
            <a:endParaRPr lang="en-GB"/>
          </a:p>
        </p:txBody>
      </p:sp>
    </p:spTree>
    <p:extLst>
      <p:ext uri="{BB962C8B-B14F-4D97-AF65-F5344CB8AC3E}">
        <p14:creationId xmlns:p14="http://schemas.microsoft.com/office/powerpoint/2010/main" val="3103923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C47A0-EF6B-BF74-76FE-9CF3F4BFF9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4E9EB0-31A3-733C-C346-2C901CAFB5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3E9282-31C9-74C7-E1F2-A8E03BCB04C5}"/>
              </a:ext>
            </a:extLst>
          </p:cNvPr>
          <p:cNvSpPr>
            <a:spLocks noGrp="1"/>
          </p:cNvSpPr>
          <p:nvPr>
            <p:ph type="body" idx="1"/>
          </p:nvPr>
        </p:nvSpPr>
        <p:spPr/>
        <p:txBody>
          <a:bodyPr/>
          <a:lstStyle/>
          <a:p>
            <a:r>
              <a:rPr lang="en-GB" dirty="0"/>
              <a:t>Services are funded in areas we are commissioned, if anyone fall outside of our commissioned areas then they would have the option to self-fund </a:t>
            </a:r>
          </a:p>
          <a:p>
            <a:endParaRPr lang="en-GB" dirty="0"/>
          </a:p>
          <a:p>
            <a:r>
              <a:rPr lang="en-GB" b="1" dirty="0"/>
              <a:t>One-to-One support</a:t>
            </a:r>
            <a:r>
              <a:rPr lang="en-GB" dirty="0"/>
              <a:t>. This not a counselling service, but a form of specialised peer support. The sessions would be between the young person and a Specialist Support Officer either virtually via</a:t>
            </a:r>
            <a:r>
              <a:rPr lang="en-GB" b="1" dirty="0"/>
              <a:t> </a:t>
            </a:r>
            <a:r>
              <a:rPr lang="en-GB" dirty="0"/>
              <a:t>Microsoft Teams or in-person for 10 weeks. </a:t>
            </a:r>
            <a:endParaRPr lang="en-US" dirty="0"/>
          </a:p>
          <a:p>
            <a:endParaRPr lang="en-GB" dirty="0"/>
          </a:p>
          <a:p>
            <a:r>
              <a:rPr lang="en-GB" dirty="0"/>
              <a:t>Within these sessions, we can discuss certain topics such as anxiety, body image, relationships with food, self-esteem, but also anything in particular they would like to focus on. The sessions involve identifying triggers, current coping techniques, and exploring alternatives plus thought challenging. They can also use the sessions as a chance to just offload about their week or other issues they may struggling with.</a:t>
            </a:r>
            <a:br>
              <a:rPr lang="en-GB" dirty="0"/>
            </a:br>
            <a:endParaRPr lang="en-GB" dirty="0"/>
          </a:p>
          <a:p>
            <a:r>
              <a:rPr lang="en-GB" dirty="0"/>
              <a:t>Support is very service user led as well so it really helps them take an active role in their own recovery </a:t>
            </a:r>
          </a:p>
          <a:p>
            <a:endParaRPr lang="en-GB" dirty="0"/>
          </a:p>
          <a:p>
            <a:r>
              <a:rPr lang="en-GB" b="1" dirty="0"/>
              <a:t>Psychotherapy </a:t>
            </a:r>
            <a:r>
              <a:rPr lang="en-GB" dirty="0"/>
              <a:t>- Adult support is very much around psychotherapy (have a funded option for 16 year olds + in Derbyshire where they get 10 sessions, and then our private therapy sessions of which there are different tiered options)</a:t>
            </a:r>
          </a:p>
          <a:p>
            <a:r>
              <a:rPr lang="en-GB" dirty="0"/>
              <a:t> </a:t>
            </a:r>
            <a:endParaRPr lang="en-GB" b="1" dirty="0"/>
          </a:p>
          <a:p>
            <a:r>
              <a:rPr lang="en-GB" b="1" dirty="0"/>
              <a:t>Befriending service</a:t>
            </a:r>
            <a:r>
              <a:rPr lang="en-GB" dirty="0"/>
              <a:t> – online support via weekly emails</a:t>
            </a:r>
          </a:p>
          <a:p>
            <a:endParaRPr lang="en-GB" dirty="0"/>
          </a:p>
          <a:p>
            <a:r>
              <a:rPr lang="en-GB" b="1" dirty="0"/>
              <a:t>Nutritional support </a:t>
            </a:r>
            <a:r>
              <a:rPr lang="en-GB" dirty="0"/>
              <a:t>– delivered by nutritionists, aiming to provide psychoeducation on different foods/food groups, debunk myths around foods, meal and snack ideas etc  </a:t>
            </a:r>
          </a:p>
          <a:p>
            <a:endParaRPr lang="en-GB" dirty="0"/>
          </a:p>
          <a:p>
            <a:endParaRPr lang="en-GB" dirty="0"/>
          </a:p>
        </p:txBody>
      </p:sp>
      <p:sp>
        <p:nvSpPr>
          <p:cNvPr id="4" name="Slide Number Placeholder 3">
            <a:extLst>
              <a:ext uri="{FF2B5EF4-FFF2-40B4-BE49-F238E27FC236}">
                <a16:creationId xmlns:a16="http://schemas.microsoft.com/office/drawing/2014/main" id="{7F4BAFCC-4BC9-5C37-9093-FDFF7C84E773}"/>
              </a:ext>
            </a:extLst>
          </p:cNvPr>
          <p:cNvSpPr>
            <a:spLocks noGrp="1"/>
          </p:cNvSpPr>
          <p:nvPr>
            <p:ph type="sldNum" sz="quarter" idx="5"/>
          </p:nvPr>
        </p:nvSpPr>
        <p:spPr/>
        <p:txBody>
          <a:bodyPr/>
          <a:lstStyle/>
          <a:p>
            <a:fld id="{A3E400D1-8AA7-47D6-BA16-083CAC3F2C1A}" type="slidenum">
              <a:rPr lang="en-GB" smtClean="0"/>
              <a:t>5</a:t>
            </a:fld>
            <a:endParaRPr lang="en-GB"/>
          </a:p>
        </p:txBody>
      </p:sp>
    </p:spTree>
    <p:extLst>
      <p:ext uri="{BB962C8B-B14F-4D97-AF65-F5344CB8AC3E}">
        <p14:creationId xmlns:p14="http://schemas.microsoft.com/office/powerpoint/2010/main" val="16702303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D2081-742A-5511-D132-133A04D503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37AB55-2F70-FB88-1102-2A33DD5D6D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24007A-96A0-2BA4-A8F1-08ECC67C0F16}"/>
              </a:ext>
            </a:extLst>
          </p:cNvPr>
          <p:cNvSpPr>
            <a:spLocks noGrp="1"/>
          </p:cNvSpPr>
          <p:nvPr>
            <p:ph type="body" idx="1"/>
          </p:nvPr>
        </p:nvSpPr>
        <p:spPr/>
        <p:txBody>
          <a:bodyPr/>
          <a:lstStyle/>
          <a:p>
            <a:r>
              <a:rPr lang="en-GB" dirty="0"/>
              <a:t>Various workshops for CYP and adults </a:t>
            </a:r>
          </a:p>
          <a:p>
            <a:endParaRPr lang="en-GB" dirty="0"/>
          </a:p>
          <a:p>
            <a:r>
              <a:rPr lang="en-GB" b="1" dirty="0"/>
              <a:t>Wellbeing Workshop</a:t>
            </a:r>
            <a:r>
              <a:rPr lang="en-GB" dirty="0"/>
              <a:t> - 4 week psychoeducation workshop, aiming to give young people a greater insight into their behaviours, body image and navigate recovery.</a:t>
            </a:r>
            <a:endParaRPr lang="en-US" dirty="0"/>
          </a:p>
          <a:p>
            <a:endParaRPr lang="en-GB" dirty="0"/>
          </a:p>
          <a:p>
            <a:endParaRPr lang="en-GB" dirty="0"/>
          </a:p>
        </p:txBody>
      </p:sp>
      <p:sp>
        <p:nvSpPr>
          <p:cNvPr id="4" name="Slide Number Placeholder 3">
            <a:extLst>
              <a:ext uri="{FF2B5EF4-FFF2-40B4-BE49-F238E27FC236}">
                <a16:creationId xmlns:a16="http://schemas.microsoft.com/office/drawing/2014/main" id="{644DBDC5-BF74-E0A3-37A5-0C4FA772FCCD}"/>
              </a:ext>
            </a:extLst>
          </p:cNvPr>
          <p:cNvSpPr>
            <a:spLocks noGrp="1"/>
          </p:cNvSpPr>
          <p:nvPr>
            <p:ph type="sldNum" sz="quarter" idx="5"/>
          </p:nvPr>
        </p:nvSpPr>
        <p:spPr/>
        <p:txBody>
          <a:bodyPr/>
          <a:lstStyle/>
          <a:p>
            <a:fld id="{A3E400D1-8AA7-47D6-BA16-083CAC3F2C1A}" type="slidenum">
              <a:rPr lang="en-GB" smtClean="0"/>
              <a:t>7</a:t>
            </a:fld>
            <a:endParaRPr lang="en-GB"/>
          </a:p>
        </p:txBody>
      </p:sp>
    </p:spTree>
    <p:extLst>
      <p:ext uri="{BB962C8B-B14F-4D97-AF65-F5344CB8AC3E}">
        <p14:creationId xmlns:p14="http://schemas.microsoft.com/office/powerpoint/2010/main" val="3139184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3D36B0-E72E-2023-0724-4F93574CDC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17CA79-1C6A-3127-7A41-7E380166D6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7C9988-9CC8-3956-BCD2-A624766FA8F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‘Skills for Carers’ is a three week workshop series, designed for parents, carers, older siblings supporting someone with an eating disorder. We know how important it is that parents and siblings receive support </a:t>
            </a:r>
          </a:p>
          <a:p>
            <a:endParaRPr lang="en-US" dirty="0"/>
          </a:p>
          <a:p>
            <a:r>
              <a:rPr lang="en-GB" dirty="0"/>
              <a:t>Its full of practical tips, scenarios and case studies, designed to help carers develop skills and knowledge to support a loved one with eating difficulties and body image concerns.</a:t>
            </a:r>
          </a:p>
          <a:p>
            <a:endParaRPr lang="en-GB" dirty="0"/>
          </a:p>
          <a:p>
            <a:r>
              <a:rPr lang="en-GB" b="0" i="0" dirty="0">
                <a:solidFill>
                  <a:srgbClr val="222222"/>
                </a:solidFill>
                <a:effectLst/>
                <a:latin typeface="open sans" panose="020B0606030504020204" pitchFamily="34" charset="0"/>
              </a:rPr>
              <a:t>Based on the Maudsley method which is all about how the role of parents is fundamental in encouraging their child’s recovery journey. </a:t>
            </a:r>
          </a:p>
          <a:p>
            <a:endParaRPr lang="en-GB" b="0" i="0" dirty="0">
              <a:solidFill>
                <a:srgbClr val="222222"/>
              </a:solidFill>
              <a:effectLst/>
              <a:latin typeface="open sans" panose="020B0606030504020204" pitchFamily="34" charset="0"/>
            </a:endParaRPr>
          </a:p>
          <a:p>
            <a:r>
              <a:rPr lang="en-GB" b="0" i="0" dirty="0">
                <a:solidFill>
                  <a:srgbClr val="222222"/>
                </a:solidFill>
                <a:effectLst/>
                <a:latin typeface="open sans" panose="020B0606030504020204" pitchFamily="34" charset="0"/>
              </a:rPr>
              <a:t>Alongside that we offer monthly drop in sessions for parents too</a:t>
            </a:r>
          </a:p>
          <a:p>
            <a:endParaRPr lang="en-GB" b="0" i="0" dirty="0">
              <a:solidFill>
                <a:srgbClr val="222222"/>
              </a:solidFill>
              <a:effectLst/>
              <a:latin typeface="open sans" panose="020B0606030504020204" pitchFamily="34" charset="0"/>
            </a:endParaRPr>
          </a:p>
          <a:p>
            <a:endParaRPr lang="en-GB" b="0" i="0" dirty="0">
              <a:solidFill>
                <a:srgbClr val="222222"/>
              </a:solidFill>
              <a:effectLst/>
              <a:latin typeface="open sans" panose="020B0606030504020204" pitchFamily="34" charset="0"/>
            </a:endParaRPr>
          </a:p>
          <a:p>
            <a:r>
              <a:rPr lang="en-GB" b="1" i="0" dirty="0">
                <a:solidFill>
                  <a:srgbClr val="222222"/>
                </a:solidFill>
                <a:effectLst/>
                <a:latin typeface="open sans" panose="020B0606030504020204" pitchFamily="34" charset="0"/>
              </a:rPr>
              <a:t>The Maudsley Method, also known as Family-Based Treatment, can be characterized by an intensive outpatient treatment where parents are integrated as an active and positive role.  The primary purposes of including parents in this approach are to incorporate and encourage participation in their child’s recovery journey.</a:t>
            </a:r>
            <a:endParaRPr lang="en-GB" b="1" dirty="0"/>
          </a:p>
          <a:p>
            <a:endParaRPr lang="en-GB" b="1" dirty="0"/>
          </a:p>
          <a:p>
            <a:r>
              <a:rPr lang="en-US" b="1" dirty="0"/>
              <a:t>https://www.eatingdisorderhope.com/treatment-for-eating-disorders/types-of-treatments/maudsley-method-family-therapy</a:t>
            </a:r>
          </a:p>
        </p:txBody>
      </p:sp>
      <p:sp>
        <p:nvSpPr>
          <p:cNvPr id="4" name="Slide Number Placeholder 3">
            <a:extLst>
              <a:ext uri="{FF2B5EF4-FFF2-40B4-BE49-F238E27FC236}">
                <a16:creationId xmlns:a16="http://schemas.microsoft.com/office/drawing/2014/main" id="{B9A36F07-8661-98B7-68D7-41A92B5721EA}"/>
              </a:ext>
            </a:extLst>
          </p:cNvPr>
          <p:cNvSpPr>
            <a:spLocks noGrp="1"/>
          </p:cNvSpPr>
          <p:nvPr>
            <p:ph type="sldNum" sz="quarter" idx="5"/>
          </p:nvPr>
        </p:nvSpPr>
        <p:spPr/>
        <p:txBody>
          <a:bodyPr/>
          <a:lstStyle/>
          <a:p>
            <a:fld id="{A3E400D1-8AA7-47D6-BA16-083CAC3F2C1A}" type="slidenum">
              <a:rPr lang="en-GB" smtClean="0"/>
              <a:t>8</a:t>
            </a:fld>
            <a:endParaRPr lang="en-GB"/>
          </a:p>
        </p:txBody>
      </p:sp>
    </p:spTree>
    <p:extLst>
      <p:ext uri="{BB962C8B-B14F-4D97-AF65-F5344CB8AC3E}">
        <p14:creationId xmlns:p14="http://schemas.microsoft.com/office/powerpoint/2010/main" val="473658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B934F8-626E-54FD-A145-08C58AE362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967B66-5036-95CC-8BD4-4158ECFCA6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97C16D-A389-B7B5-9352-67CBDF696C7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‘Skills for Carers’ is a three week workshop series, designed for parents, carers, older siblings supporting someone with an eating disorder. We know how important it is that parents and siblings receive support </a:t>
            </a:r>
          </a:p>
          <a:p>
            <a:endParaRPr lang="en-US" dirty="0"/>
          </a:p>
          <a:p>
            <a:r>
              <a:rPr lang="en-GB" dirty="0"/>
              <a:t>Its full of practical tips, scenarios and case studies, designed to help carers develop skills and knowledge to support a loved one with eating difficulties and body image concerns.</a:t>
            </a:r>
          </a:p>
          <a:p>
            <a:endParaRPr lang="en-GB" dirty="0"/>
          </a:p>
          <a:p>
            <a:r>
              <a:rPr lang="en-GB" b="0" i="0" dirty="0">
                <a:solidFill>
                  <a:srgbClr val="222222"/>
                </a:solidFill>
                <a:effectLst/>
                <a:latin typeface="open sans" panose="020B0606030504020204" pitchFamily="34" charset="0"/>
              </a:rPr>
              <a:t>Based on the Maudsley method which is all about how the role of parents is fundamental in encouraging their child’s recovery journey. </a:t>
            </a:r>
          </a:p>
          <a:p>
            <a:endParaRPr lang="en-GB" b="0" i="0" dirty="0">
              <a:solidFill>
                <a:srgbClr val="222222"/>
              </a:solidFill>
              <a:effectLst/>
              <a:latin typeface="open sans" panose="020B0606030504020204" pitchFamily="34" charset="0"/>
            </a:endParaRPr>
          </a:p>
          <a:p>
            <a:r>
              <a:rPr lang="en-GB" b="0" i="0" dirty="0">
                <a:solidFill>
                  <a:srgbClr val="222222"/>
                </a:solidFill>
                <a:effectLst/>
                <a:latin typeface="open sans" panose="020B0606030504020204" pitchFamily="34" charset="0"/>
              </a:rPr>
              <a:t>Alongside that we offer monthly drop in sessions for parents too</a:t>
            </a:r>
          </a:p>
          <a:p>
            <a:endParaRPr lang="en-GB" b="0" i="0" dirty="0">
              <a:solidFill>
                <a:srgbClr val="222222"/>
              </a:solidFill>
              <a:effectLst/>
              <a:latin typeface="open sans" panose="020B0606030504020204" pitchFamily="34" charset="0"/>
            </a:endParaRPr>
          </a:p>
          <a:p>
            <a:endParaRPr lang="en-GB" b="0" i="0" dirty="0">
              <a:solidFill>
                <a:srgbClr val="222222"/>
              </a:solidFill>
              <a:effectLst/>
              <a:latin typeface="open sans" panose="020B0606030504020204" pitchFamily="34" charset="0"/>
            </a:endParaRPr>
          </a:p>
          <a:p>
            <a:r>
              <a:rPr lang="en-GB" b="1" i="0" dirty="0">
                <a:solidFill>
                  <a:srgbClr val="222222"/>
                </a:solidFill>
                <a:effectLst/>
                <a:latin typeface="open sans" panose="020B0606030504020204" pitchFamily="34" charset="0"/>
              </a:rPr>
              <a:t>The Maudsley Method, also known as Family-Based Treatment, can be characterized by an intensive outpatient treatment where parents are integrated as an active and positive role.  The primary purposes of including parents in this approach are to incorporate and encourage participation in their child’s recovery journey.</a:t>
            </a:r>
            <a:endParaRPr lang="en-GB" b="1" dirty="0"/>
          </a:p>
          <a:p>
            <a:endParaRPr lang="en-GB" b="1" dirty="0"/>
          </a:p>
          <a:p>
            <a:r>
              <a:rPr lang="en-US" b="1" dirty="0"/>
              <a:t>https://www.eatingdisorderhope.com/treatment-for-eating-disorders/types-of-treatments/maudsley-method-family-therapy</a:t>
            </a:r>
          </a:p>
        </p:txBody>
      </p:sp>
      <p:sp>
        <p:nvSpPr>
          <p:cNvPr id="4" name="Slide Number Placeholder 3">
            <a:extLst>
              <a:ext uri="{FF2B5EF4-FFF2-40B4-BE49-F238E27FC236}">
                <a16:creationId xmlns:a16="http://schemas.microsoft.com/office/drawing/2014/main" id="{4B9D9C24-3B95-9AC3-1DC6-30129A1D5154}"/>
              </a:ext>
            </a:extLst>
          </p:cNvPr>
          <p:cNvSpPr>
            <a:spLocks noGrp="1"/>
          </p:cNvSpPr>
          <p:nvPr>
            <p:ph type="sldNum" sz="quarter" idx="5"/>
          </p:nvPr>
        </p:nvSpPr>
        <p:spPr/>
        <p:txBody>
          <a:bodyPr/>
          <a:lstStyle/>
          <a:p>
            <a:fld id="{A3E400D1-8AA7-47D6-BA16-083CAC3F2C1A}" type="slidenum">
              <a:rPr lang="en-GB" smtClean="0"/>
              <a:t>9</a:t>
            </a:fld>
            <a:endParaRPr lang="en-GB"/>
          </a:p>
        </p:txBody>
      </p:sp>
    </p:spTree>
    <p:extLst>
      <p:ext uri="{BB962C8B-B14F-4D97-AF65-F5344CB8AC3E}">
        <p14:creationId xmlns:p14="http://schemas.microsoft.com/office/powerpoint/2010/main" val="31965641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4425CC-77B2-1889-9F74-055487AD7F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57BC95-D70B-6BC5-9438-AB6F196BC9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04B695-A4EF-D6B4-5ECB-14819FD8042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a:extLst>
              <a:ext uri="{FF2B5EF4-FFF2-40B4-BE49-F238E27FC236}">
                <a16:creationId xmlns:a16="http://schemas.microsoft.com/office/drawing/2014/main" id="{3FFC1BBC-36B7-9FCB-32AD-3F32F341D6A5}"/>
              </a:ext>
            </a:extLst>
          </p:cNvPr>
          <p:cNvSpPr>
            <a:spLocks noGrp="1"/>
          </p:cNvSpPr>
          <p:nvPr>
            <p:ph type="sldNum" sz="quarter" idx="5"/>
          </p:nvPr>
        </p:nvSpPr>
        <p:spPr/>
        <p:txBody>
          <a:bodyPr/>
          <a:lstStyle/>
          <a:p>
            <a:fld id="{A3E400D1-8AA7-47D6-BA16-083CAC3F2C1A}" type="slidenum">
              <a:rPr lang="en-GB" smtClean="0"/>
              <a:t>10</a:t>
            </a:fld>
            <a:endParaRPr lang="en-GB"/>
          </a:p>
        </p:txBody>
      </p:sp>
    </p:spTree>
    <p:extLst>
      <p:ext uri="{BB962C8B-B14F-4D97-AF65-F5344CB8AC3E}">
        <p14:creationId xmlns:p14="http://schemas.microsoft.com/office/powerpoint/2010/main" val="39756137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97860-E6CE-6AF3-7366-841A08B863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16D051-39BD-FEBD-6926-C109C9C405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B95FF9-7877-9193-C90D-6F37F1918A9F}"/>
              </a:ext>
            </a:extLst>
          </p:cNvPr>
          <p:cNvSpPr>
            <a:spLocks noGrp="1"/>
          </p:cNvSpPr>
          <p:nvPr>
            <p:ph type="body" idx="1"/>
          </p:nvPr>
        </p:nvSpPr>
        <p:spPr/>
        <p:txBody>
          <a:bodyPr/>
          <a:lstStyle/>
          <a:p>
            <a:r>
              <a:rPr lang="en-GB" dirty="0"/>
              <a:t>If you are wanting more information on eating disorders, we have 5 CPD accredited courses which are pre-recorded so you can do in your own time at your pace. </a:t>
            </a:r>
          </a:p>
          <a:p>
            <a:endParaRPr lang="en-GB" b="1" dirty="0"/>
          </a:p>
          <a:p>
            <a:r>
              <a:rPr lang="en-GB" dirty="0"/>
              <a:t>Ramadan resource – haven't had time to go into this in depth, but we do have various resources on our website aimed at supporting individuals from different faith backgrounds </a:t>
            </a:r>
          </a:p>
          <a:p>
            <a:endParaRPr lang="en-US" b="1" dirty="0"/>
          </a:p>
          <a:p>
            <a:r>
              <a:rPr lang="en-US" b="1" dirty="0"/>
              <a:t>How can someone fast safely if they have an eating disorder around restrictive eating?</a:t>
            </a:r>
            <a:r>
              <a:rPr lang="en-GB" dirty="0"/>
              <a:t> </a:t>
            </a:r>
          </a:p>
          <a:p>
            <a:pPr marL="171450" indent="-171450">
              <a:buFont typeface="Arial"/>
              <a:buChar char="•"/>
            </a:pPr>
            <a:r>
              <a:rPr lang="en-US" dirty="0"/>
              <a:t>During Ramadan, the main times of the day you will eat is before sunrise and after sunset. Ensure you eat both of these meals as it could put you at risk of relapse or fall back into disordered thoughts and </a:t>
            </a:r>
            <a:r>
              <a:rPr lang="en-US" dirty="0" err="1"/>
              <a:t>behaviours</a:t>
            </a:r>
            <a:r>
              <a:rPr lang="en-US" dirty="0"/>
              <a:t>. </a:t>
            </a:r>
            <a:r>
              <a:rPr lang="en-GB" dirty="0"/>
              <a:t> </a:t>
            </a:r>
          </a:p>
          <a:p>
            <a:pPr marL="171450" indent="-171450">
              <a:buFont typeface="Arial"/>
              <a:buChar char="•"/>
            </a:pPr>
            <a:r>
              <a:rPr lang="en-US" dirty="0"/>
              <a:t>Try not to restrict during the evening meal because you're worried about a potential binge. After the evening meal, you feel full, and for some this can trigger the urge to engage in purging or compensatory </a:t>
            </a:r>
            <a:r>
              <a:rPr lang="en-US" dirty="0" err="1"/>
              <a:t>behaviours</a:t>
            </a:r>
            <a:r>
              <a:rPr lang="en-US" dirty="0"/>
              <a:t>. Remind yourself that it is okay to feel full and think of any distraction techniques you can use during these times (reciting and reflecting on the Qur’an, meditating, watching TV, or undertaking charitable acts)  </a:t>
            </a:r>
            <a:r>
              <a:rPr lang="en-GB" dirty="0"/>
              <a:t> </a:t>
            </a:r>
          </a:p>
          <a:p>
            <a:pPr marL="171450" indent="-171450">
              <a:buFont typeface="Arial"/>
              <a:buChar char="•"/>
            </a:pPr>
            <a:endParaRPr lang="en-GB" dirty="0"/>
          </a:p>
          <a:p>
            <a:r>
              <a:rPr lang="en-US" dirty="0"/>
              <a:t>If you're deciding whether to fast for Ramadan this year, there are a number of key considerations</a:t>
            </a:r>
            <a:r>
              <a:rPr lang="en-GB" dirty="0"/>
              <a:t> </a:t>
            </a:r>
          </a:p>
          <a:p>
            <a:pPr marL="171450" indent="-171450">
              <a:buFont typeface="Arial"/>
              <a:buChar char="•"/>
            </a:pPr>
            <a:r>
              <a:rPr lang="en-US" dirty="0"/>
              <a:t>Who are you fasting for? Is it Allah, or your eating disorder. </a:t>
            </a:r>
            <a:r>
              <a:rPr lang="en-GB" dirty="0"/>
              <a:t> </a:t>
            </a:r>
          </a:p>
          <a:p>
            <a:pPr marL="171450" indent="-171450">
              <a:buFont typeface="Arial"/>
              <a:buChar char="•"/>
            </a:pPr>
            <a:r>
              <a:rPr lang="en-US" dirty="0"/>
              <a:t>Do you have a solid support network? </a:t>
            </a:r>
            <a:endParaRPr lang="en-GB" dirty="0"/>
          </a:p>
          <a:p>
            <a:pPr marL="171450" indent="-171450">
              <a:buFont typeface="Arial"/>
              <a:buChar char="•"/>
            </a:pPr>
            <a:r>
              <a:rPr lang="en-US" dirty="0"/>
              <a:t>Are you in a good place in recovery or at risk of relapse </a:t>
            </a:r>
            <a:r>
              <a:rPr lang="en-GB" dirty="0"/>
              <a:t> </a:t>
            </a:r>
          </a:p>
          <a:p>
            <a:pPr marL="171450" indent="-171450">
              <a:buFont typeface="Arial"/>
              <a:buChar char="•"/>
            </a:pPr>
            <a:r>
              <a:rPr lang="en-US" dirty="0"/>
              <a:t>Those who suffer from eating disorders should consult their Doctor before fasting – ensure physical monitoring. </a:t>
            </a:r>
            <a:endParaRPr lang="en-GB" dirty="0"/>
          </a:p>
          <a:p>
            <a:pPr marL="171450" indent="-171450">
              <a:buFont typeface="Arial"/>
              <a:buChar char="•"/>
            </a:pPr>
            <a:r>
              <a:rPr lang="en-US" dirty="0"/>
              <a:t>Consult faith leaders - </a:t>
            </a:r>
            <a:r>
              <a:rPr lang="en-GB" dirty="0"/>
              <a:t>If they feel that fasting would set them back in recovery, there are some reasons why it may not be advisable to fast, particularly for health </a:t>
            </a:r>
          </a:p>
          <a:p>
            <a:pPr marL="171450" indent="-171450">
              <a:buFont typeface="Arial"/>
              <a:buChar char="•"/>
            </a:pPr>
            <a:endParaRPr lang="en-GB" dirty="0"/>
          </a:p>
          <a:p>
            <a:pPr marL="171450" indent="-171450">
              <a:buFont typeface="Arial"/>
              <a:buChar char="•"/>
            </a:pPr>
            <a:endParaRPr lang="en-GB" dirty="0"/>
          </a:p>
          <a:p>
            <a:pPr marL="171450" indent="-171450">
              <a:buFont typeface="Arial"/>
              <a:buChar char="•"/>
            </a:pPr>
            <a:endParaRPr lang="en-GB" dirty="0"/>
          </a:p>
          <a:p>
            <a:pPr marL="0" indent="0">
              <a:buFontTx/>
              <a:buNone/>
            </a:pPr>
            <a:r>
              <a:rPr lang="en-GB" b="1" dirty="0"/>
              <a:t>Mention physical monitoring </a:t>
            </a:r>
            <a:endParaRPr lang="en-GB" dirty="0"/>
          </a:p>
          <a:p>
            <a:pPr marL="0" indent="0">
              <a:buFontTx/>
              <a:buNone/>
            </a:pPr>
            <a:endParaRPr lang="en-GB" b="1" dirty="0">
              <a:latin typeface="Aptos"/>
            </a:endParaRPr>
          </a:p>
        </p:txBody>
      </p:sp>
      <p:sp>
        <p:nvSpPr>
          <p:cNvPr id="4" name="Slide Number Placeholder 3">
            <a:extLst>
              <a:ext uri="{FF2B5EF4-FFF2-40B4-BE49-F238E27FC236}">
                <a16:creationId xmlns:a16="http://schemas.microsoft.com/office/drawing/2014/main" id="{6F1D73DE-A3DE-FA03-8091-284BB67CACFA}"/>
              </a:ext>
            </a:extLst>
          </p:cNvPr>
          <p:cNvSpPr>
            <a:spLocks noGrp="1"/>
          </p:cNvSpPr>
          <p:nvPr>
            <p:ph type="sldNum" sz="quarter" idx="5"/>
          </p:nvPr>
        </p:nvSpPr>
        <p:spPr/>
        <p:txBody>
          <a:bodyPr/>
          <a:lstStyle/>
          <a:p>
            <a:fld id="{A3E400D1-8AA7-47D6-BA16-083CAC3F2C1A}" type="slidenum">
              <a:rPr lang="en-GB" smtClean="0"/>
              <a:t>11</a:t>
            </a:fld>
            <a:endParaRPr lang="en-GB"/>
          </a:p>
        </p:txBody>
      </p:sp>
    </p:spTree>
    <p:extLst>
      <p:ext uri="{BB962C8B-B14F-4D97-AF65-F5344CB8AC3E}">
        <p14:creationId xmlns:p14="http://schemas.microsoft.com/office/powerpoint/2010/main" val="21250545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454DC-AE50-4DE0-BE04-56EBA53D6B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90D9F1-0689-C121-6D16-C3E870B58D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44478E-3189-56FB-ACD2-43EE76EF98E0}"/>
              </a:ext>
            </a:extLst>
          </p:cNvPr>
          <p:cNvSpPr>
            <a:spLocks noGrp="1"/>
          </p:cNvSpPr>
          <p:nvPr>
            <p:ph type="body" idx="1"/>
          </p:nvPr>
        </p:nvSpPr>
        <p:spPr/>
        <p:txBody>
          <a:bodyPr/>
          <a:lstStyle/>
          <a:p>
            <a:r>
              <a:rPr lang="en-GB" dirty="0"/>
              <a:t>If you or anyone you know is struggling and may benefit from our support, go to our website to make a referral </a:t>
            </a:r>
          </a:p>
          <a:p>
            <a:endParaRPr lang="en-GB" dirty="0"/>
          </a:p>
          <a:p>
            <a:r>
              <a:rPr lang="en-GB" dirty="0"/>
              <a:t>That will take you to our referral page. Scroll to the bottom where there is some more information and you can click the make a referral here button to start a referral.</a:t>
            </a:r>
          </a:p>
          <a:p>
            <a:endParaRPr lang="en-GB" dirty="0"/>
          </a:p>
          <a:p>
            <a:r>
              <a:rPr lang="en-GB" dirty="0"/>
              <a:t>We accept</a:t>
            </a:r>
          </a:p>
          <a:p>
            <a:r>
              <a:rPr lang="en-GB" dirty="0"/>
              <a:t>- Self referrals, referrals from parent or carer and professional referrals </a:t>
            </a:r>
          </a:p>
          <a:p>
            <a:pPr marL="0" indent="0">
              <a:buFontTx/>
              <a:buNone/>
            </a:pPr>
            <a:endParaRPr lang="en-GB" dirty="0"/>
          </a:p>
          <a:p>
            <a:pPr marL="0" indent="0">
              <a:buFontTx/>
              <a:buNone/>
            </a:pPr>
            <a:r>
              <a:rPr lang="en-GB" dirty="0"/>
              <a:t>Aim for a 10-15 day turnaround – from when the referral is received to booking in for an assessment </a:t>
            </a:r>
          </a:p>
          <a:p>
            <a:endParaRPr lang="en-GB" dirty="0"/>
          </a:p>
        </p:txBody>
      </p:sp>
      <p:sp>
        <p:nvSpPr>
          <p:cNvPr id="4" name="Slide Number Placeholder 3">
            <a:extLst>
              <a:ext uri="{FF2B5EF4-FFF2-40B4-BE49-F238E27FC236}">
                <a16:creationId xmlns:a16="http://schemas.microsoft.com/office/drawing/2014/main" id="{072F2B8B-43B0-A9DD-65E5-638E74E6F822}"/>
              </a:ext>
            </a:extLst>
          </p:cNvPr>
          <p:cNvSpPr>
            <a:spLocks noGrp="1"/>
          </p:cNvSpPr>
          <p:nvPr>
            <p:ph type="sldNum" sz="quarter" idx="5"/>
          </p:nvPr>
        </p:nvSpPr>
        <p:spPr/>
        <p:txBody>
          <a:bodyPr/>
          <a:lstStyle/>
          <a:p>
            <a:fld id="{A3E400D1-8AA7-47D6-BA16-083CAC3F2C1A}" type="slidenum">
              <a:rPr lang="en-GB" smtClean="0"/>
              <a:t>12</a:t>
            </a:fld>
            <a:endParaRPr lang="en-GB"/>
          </a:p>
        </p:txBody>
      </p:sp>
    </p:spTree>
    <p:extLst>
      <p:ext uri="{BB962C8B-B14F-4D97-AF65-F5344CB8AC3E}">
        <p14:creationId xmlns:p14="http://schemas.microsoft.com/office/powerpoint/2010/main" val="38529081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F5B88-8909-BEF1-FE24-F4C80F229F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F7996B-BE58-00E6-CAC9-42FAB65653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E40B1F-98E7-3773-ADD5-886E37FCCA0A}"/>
              </a:ext>
            </a:extLst>
          </p:cNvPr>
          <p:cNvSpPr>
            <a:spLocks noGrp="1"/>
          </p:cNvSpPr>
          <p:nvPr>
            <p:ph type="body" idx="1"/>
          </p:nvPr>
        </p:nvSpPr>
        <p:spPr/>
        <p:txBody>
          <a:bodyPr/>
          <a:lstStyle/>
          <a:p>
            <a:r>
              <a:rPr lang="en-GB" dirty="0"/>
              <a:t>If you or anyone you know is struggling and may benefit from our support, go to our website to make a referral </a:t>
            </a:r>
          </a:p>
          <a:p>
            <a:endParaRPr lang="en-GB" dirty="0"/>
          </a:p>
          <a:p>
            <a:r>
              <a:rPr lang="en-GB" dirty="0"/>
              <a:t>That will take you to our referral page. Scroll to the bottom where there is some more information and you can click the make a referral here button to start a referral.</a:t>
            </a:r>
          </a:p>
          <a:p>
            <a:endParaRPr lang="en-GB" dirty="0"/>
          </a:p>
          <a:p>
            <a:r>
              <a:rPr lang="en-GB" dirty="0"/>
              <a:t>We accept</a:t>
            </a:r>
          </a:p>
          <a:p>
            <a:r>
              <a:rPr lang="en-GB" dirty="0"/>
              <a:t>- Self referrals, referrals from parent or carer and professional referrals </a:t>
            </a:r>
          </a:p>
          <a:p>
            <a:pPr marL="0" indent="0">
              <a:buFontTx/>
              <a:buNone/>
            </a:pPr>
            <a:endParaRPr lang="en-GB" dirty="0"/>
          </a:p>
          <a:p>
            <a:pPr marL="0" indent="0">
              <a:buFontTx/>
              <a:buNone/>
            </a:pPr>
            <a:r>
              <a:rPr lang="en-GB" dirty="0"/>
              <a:t>Aim for a 10-15 day turnaround – from when the referral is received to booking in for an assessment </a:t>
            </a:r>
          </a:p>
          <a:p>
            <a:endParaRPr lang="en-GB" dirty="0"/>
          </a:p>
        </p:txBody>
      </p:sp>
      <p:sp>
        <p:nvSpPr>
          <p:cNvPr id="4" name="Slide Number Placeholder 3">
            <a:extLst>
              <a:ext uri="{FF2B5EF4-FFF2-40B4-BE49-F238E27FC236}">
                <a16:creationId xmlns:a16="http://schemas.microsoft.com/office/drawing/2014/main" id="{2DA37E87-E22B-6645-525D-558EE50FA62E}"/>
              </a:ext>
            </a:extLst>
          </p:cNvPr>
          <p:cNvSpPr>
            <a:spLocks noGrp="1"/>
          </p:cNvSpPr>
          <p:nvPr>
            <p:ph type="sldNum" sz="quarter" idx="5"/>
          </p:nvPr>
        </p:nvSpPr>
        <p:spPr/>
        <p:txBody>
          <a:bodyPr/>
          <a:lstStyle/>
          <a:p>
            <a:fld id="{A3E400D1-8AA7-47D6-BA16-083CAC3F2C1A}" type="slidenum">
              <a:rPr lang="en-GB" smtClean="0"/>
              <a:t>13</a:t>
            </a:fld>
            <a:endParaRPr lang="en-GB"/>
          </a:p>
        </p:txBody>
      </p:sp>
    </p:spTree>
    <p:extLst>
      <p:ext uri="{BB962C8B-B14F-4D97-AF65-F5344CB8AC3E}">
        <p14:creationId xmlns:p14="http://schemas.microsoft.com/office/powerpoint/2010/main" val="10908199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9ACAC-7C32-5738-6521-7A6BD17FC7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16041D-ED0A-8941-D269-EE6D2E4B38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EC95BE-4C67-5491-028B-9EA30FB6E67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DBF8E86-E488-6A9C-261C-A079AEB8C110}"/>
              </a:ext>
            </a:extLst>
          </p:cNvPr>
          <p:cNvSpPr>
            <a:spLocks noGrp="1"/>
          </p:cNvSpPr>
          <p:nvPr>
            <p:ph type="sldNum" sz="quarter" idx="5"/>
          </p:nvPr>
        </p:nvSpPr>
        <p:spPr/>
        <p:txBody>
          <a:bodyPr/>
          <a:lstStyle/>
          <a:p>
            <a:fld id="{A3E400D1-8AA7-47D6-BA16-083CAC3F2C1A}" type="slidenum">
              <a:rPr lang="en-GB" smtClean="0"/>
              <a:t>14</a:t>
            </a:fld>
            <a:endParaRPr lang="en-GB"/>
          </a:p>
        </p:txBody>
      </p:sp>
    </p:spTree>
    <p:extLst>
      <p:ext uri="{BB962C8B-B14F-4D97-AF65-F5344CB8AC3E}">
        <p14:creationId xmlns:p14="http://schemas.microsoft.com/office/powerpoint/2010/main" val="28920332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again. Here is our contact information if you would like to get in touch and I’d be happy to answer any questions that you may have now.</a:t>
            </a:r>
          </a:p>
        </p:txBody>
      </p:sp>
      <p:sp>
        <p:nvSpPr>
          <p:cNvPr id="4" name="Slide Number Placeholder 3"/>
          <p:cNvSpPr>
            <a:spLocks noGrp="1"/>
          </p:cNvSpPr>
          <p:nvPr>
            <p:ph type="sldNum" sz="quarter" idx="5"/>
          </p:nvPr>
        </p:nvSpPr>
        <p:spPr/>
        <p:txBody>
          <a:bodyPr/>
          <a:lstStyle/>
          <a:p>
            <a:fld id="{A3E400D1-8AA7-47D6-BA16-083CAC3F2C1A}" type="slidenum">
              <a:rPr lang="en-GB" smtClean="0"/>
              <a:t>15</a:t>
            </a:fld>
            <a:endParaRPr lang="en-GB"/>
          </a:p>
        </p:txBody>
      </p:sp>
    </p:spTree>
    <p:extLst>
      <p:ext uri="{BB962C8B-B14F-4D97-AF65-F5344CB8AC3E}">
        <p14:creationId xmlns:p14="http://schemas.microsoft.com/office/powerpoint/2010/main" val="31764577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C6A94-C5A8-6ADD-3BCA-AD7AB173C986}"/>
              </a:ext>
            </a:extLst>
          </p:cNvPr>
          <p:cNvSpPr>
            <a:spLocks noGrp="1"/>
          </p:cNvSpPr>
          <p:nvPr>
            <p:ph type="ctrTitle"/>
          </p:nvPr>
        </p:nvSpPr>
        <p:spPr>
          <a:xfrm>
            <a:off x="2286000" y="1683545"/>
            <a:ext cx="13716000" cy="3581400"/>
          </a:xfrm>
        </p:spPr>
        <p:txBody>
          <a:bodyPr anchor="b"/>
          <a:lstStyle>
            <a:lvl1pPr algn="ctr">
              <a:defRPr sz="9000"/>
            </a:lvl1pPr>
          </a:lstStyle>
          <a:p>
            <a:r>
              <a:rPr lang="en-US"/>
              <a:t>Click to edit Master title style</a:t>
            </a:r>
            <a:endParaRPr lang="en-GB"/>
          </a:p>
        </p:txBody>
      </p:sp>
      <p:sp>
        <p:nvSpPr>
          <p:cNvPr id="3" name="Subtitle 2">
            <a:extLst>
              <a:ext uri="{FF2B5EF4-FFF2-40B4-BE49-F238E27FC236}">
                <a16:creationId xmlns:a16="http://schemas.microsoft.com/office/drawing/2014/main" id="{598B7373-5025-01EE-F88A-CDB705215A9F}"/>
              </a:ext>
            </a:extLst>
          </p:cNvPr>
          <p:cNvSpPr>
            <a:spLocks noGrp="1"/>
          </p:cNvSpPr>
          <p:nvPr>
            <p:ph type="subTitle" idx="1"/>
          </p:nvPr>
        </p:nvSpPr>
        <p:spPr>
          <a:xfrm>
            <a:off x="2286000" y="5403057"/>
            <a:ext cx="13716000"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4A2A03C-4C6B-8F35-64E0-D616CE2A5993}"/>
              </a:ext>
            </a:extLst>
          </p:cNvPr>
          <p:cNvSpPr>
            <a:spLocks noGrp="1"/>
          </p:cNvSpPr>
          <p:nvPr>
            <p:ph type="dt" sz="half" idx="10"/>
          </p:nvPr>
        </p:nvSpPr>
        <p:spPr/>
        <p:txBody>
          <a:bodyPr/>
          <a:lstStyle/>
          <a:p>
            <a:fld id="{1D8BD707-D9CF-40AE-B4C6-C98DA3205C09}" type="datetimeFigureOut">
              <a:rPr lang="en-US" smtClean="0"/>
              <a:pPr/>
              <a:t>2/4/2026</a:t>
            </a:fld>
            <a:endParaRPr lang="en-US"/>
          </a:p>
        </p:txBody>
      </p:sp>
      <p:sp>
        <p:nvSpPr>
          <p:cNvPr id="5" name="Footer Placeholder 4">
            <a:extLst>
              <a:ext uri="{FF2B5EF4-FFF2-40B4-BE49-F238E27FC236}">
                <a16:creationId xmlns:a16="http://schemas.microsoft.com/office/drawing/2014/main" id="{95C61044-8503-E7C6-0168-138009EE61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9A7AA3-5923-8694-F6E1-96B1106D8551}"/>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61993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86470-BCB0-3617-7B3A-55DF1751CC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60F77E6-B744-C5C2-DB50-37211B2180F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BE6C2F-276A-C1F7-93AE-4C8136E98310}"/>
              </a:ext>
            </a:extLst>
          </p:cNvPr>
          <p:cNvSpPr>
            <a:spLocks noGrp="1"/>
          </p:cNvSpPr>
          <p:nvPr>
            <p:ph type="dt" sz="half" idx="10"/>
          </p:nvPr>
        </p:nvSpPr>
        <p:spPr/>
        <p:txBody>
          <a:bodyPr/>
          <a:lstStyle/>
          <a:p>
            <a:fld id="{1D8BD707-D9CF-40AE-B4C6-C98DA3205C09}" type="datetimeFigureOut">
              <a:rPr lang="en-US" smtClean="0"/>
              <a:pPr/>
              <a:t>2/4/2026</a:t>
            </a:fld>
            <a:endParaRPr lang="en-US"/>
          </a:p>
        </p:txBody>
      </p:sp>
      <p:sp>
        <p:nvSpPr>
          <p:cNvPr id="5" name="Footer Placeholder 4">
            <a:extLst>
              <a:ext uri="{FF2B5EF4-FFF2-40B4-BE49-F238E27FC236}">
                <a16:creationId xmlns:a16="http://schemas.microsoft.com/office/drawing/2014/main" id="{764627E0-4A51-B6B2-3CF5-0FCB22DB41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42357D-0038-457A-1248-72CB02F9EB8E}"/>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874400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B4097-09F3-80FA-7565-E0F039C38E08}"/>
              </a:ext>
            </a:extLst>
          </p:cNvPr>
          <p:cNvSpPr>
            <a:spLocks noGrp="1"/>
          </p:cNvSpPr>
          <p:nvPr>
            <p:ph type="title"/>
          </p:nvPr>
        </p:nvSpPr>
        <p:spPr>
          <a:xfrm>
            <a:off x="1247775" y="2564608"/>
            <a:ext cx="15773400" cy="4279106"/>
          </a:xfrm>
        </p:spPr>
        <p:txBody>
          <a:bodyPr anchor="b"/>
          <a:lstStyle>
            <a:lvl1pPr>
              <a:defRPr sz="9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BF81425-9A05-82F8-3AC2-C144B560B2AC}"/>
              </a:ext>
            </a:extLst>
          </p:cNvPr>
          <p:cNvSpPr>
            <a:spLocks noGrp="1"/>
          </p:cNvSpPr>
          <p:nvPr>
            <p:ph type="body" idx="1"/>
          </p:nvPr>
        </p:nvSpPr>
        <p:spPr>
          <a:xfrm>
            <a:off x="1247775" y="6884195"/>
            <a:ext cx="15773400" cy="2250281"/>
          </a:xfrm>
        </p:spPr>
        <p:txBody>
          <a:bodyPr/>
          <a:lstStyle>
            <a:lvl1pPr marL="0" indent="0">
              <a:buNone/>
              <a:defRPr sz="3600">
                <a:solidFill>
                  <a:schemeClr val="tx1">
                    <a:tint val="82000"/>
                  </a:schemeClr>
                </a:solidFill>
              </a:defRPr>
            </a:lvl1pPr>
            <a:lvl2pPr marL="685800" indent="0">
              <a:buNone/>
              <a:defRPr sz="3000">
                <a:solidFill>
                  <a:schemeClr val="tx1">
                    <a:tint val="82000"/>
                  </a:schemeClr>
                </a:solidFill>
              </a:defRPr>
            </a:lvl2pPr>
            <a:lvl3pPr marL="1371600" indent="0">
              <a:buNone/>
              <a:defRPr sz="2700">
                <a:solidFill>
                  <a:schemeClr val="tx1">
                    <a:tint val="82000"/>
                  </a:schemeClr>
                </a:solidFill>
              </a:defRPr>
            </a:lvl3pPr>
            <a:lvl4pPr marL="2057400" indent="0">
              <a:buNone/>
              <a:defRPr sz="2400">
                <a:solidFill>
                  <a:schemeClr val="tx1">
                    <a:tint val="82000"/>
                  </a:schemeClr>
                </a:solidFill>
              </a:defRPr>
            </a:lvl4pPr>
            <a:lvl5pPr marL="2743200" indent="0">
              <a:buNone/>
              <a:defRPr sz="2400">
                <a:solidFill>
                  <a:schemeClr val="tx1">
                    <a:tint val="82000"/>
                  </a:schemeClr>
                </a:solidFill>
              </a:defRPr>
            </a:lvl5pPr>
            <a:lvl6pPr marL="3429000" indent="0">
              <a:buNone/>
              <a:defRPr sz="2400">
                <a:solidFill>
                  <a:schemeClr val="tx1">
                    <a:tint val="82000"/>
                  </a:schemeClr>
                </a:solidFill>
              </a:defRPr>
            </a:lvl6pPr>
            <a:lvl7pPr marL="4114800" indent="0">
              <a:buNone/>
              <a:defRPr sz="2400">
                <a:solidFill>
                  <a:schemeClr val="tx1">
                    <a:tint val="82000"/>
                  </a:schemeClr>
                </a:solidFill>
              </a:defRPr>
            </a:lvl7pPr>
            <a:lvl8pPr marL="4800600" indent="0">
              <a:buNone/>
              <a:defRPr sz="2400">
                <a:solidFill>
                  <a:schemeClr val="tx1">
                    <a:tint val="82000"/>
                  </a:schemeClr>
                </a:solidFill>
              </a:defRPr>
            </a:lvl8pPr>
            <a:lvl9pPr marL="5486400" indent="0">
              <a:buNone/>
              <a:defRPr sz="24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1E0125-7E4F-9D10-D89F-0F07446F41C9}"/>
              </a:ext>
            </a:extLst>
          </p:cNvPr>
          <p:cNvSpPr>
            <a:spLocks noGrp="1"/>
          </p:cNvSpPr>
          <p:nvPr>
            <p:ph type="dt" sz="half" idx="10"/>
          </p:nvPr>
        </p:nvSpPr>
        <p:spPr/>
        <p:txBody>
          <a:bodyPr/>
          <a:lstStyle/>
          <a:p>
            <a:fld id="{1D8BD707-D9CF-40AE-B4C6-C98DA3205C09}" type="datetimeFigureOut">
              <a:rPr lang="en-US" smtClean="0"/>
              <a:pPr/>
              <a:t>2/4/2026</a:t>
            </a:fld>
            <a:endParaRPr lang="en-US"/>
          </a:p>
        </p:txBody>
      </p:sp>
      <p:sp>
        <p:nvSpPr>
          <p:cNvPr id="5" name="Footer Placeholder 4">
            <a:extLst>
              <a:ext uri="{FF2B5EF4-FFF2-40B4-BE49-F238E27FC236}">
                <a16:creationId xmlns:a16="http://schemas.microsoft.com/office/drawing/2014/main" id="{27AFF831-18DB-6015-5BCB-05225B5AC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AA576-AC09-8F0C-8530-916952FA1FF8}"/>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34416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E0FF6-36CB-CE44-B4BB-35AAE946E38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F2F9AD-1512-FA1A-CDF4-A3E4C94FE5CC}"/>
              </a:ext>
            </a:extLst>
          </p:cNvPr>
          <p:cNvSpPr>
            <a:spLocks noGrp="1"/>
          </p:cNvSpPr>
          <p:nvPr>
            <p:ph sz="half" idx="1"/>
          </p:nvPr>
        </p:nvSpPr>
        <p:spPr>
          <a:xfrm>
            <a:off x="1257300" y="2738438"/>
            <a:ext cx="7772400" cy="65270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33CF53-8818-AA95-6CE1-EB3B1EC5AA59}"/>
              </a:ext>
            </a:extLst>
          </p:cNvPr>
          <p:cNvSpPr>
            <a:spLocks noGrp="1"/>
          </p:cNvSpPr>
          <p:nvPr>
            <p:ph sz="half" idx="2"/>
          </p:nvPr>
        </p:nvSpPr>
        <p:spPr>
          <a:xfrm>
            <a:off x="9258300" y="2738438"/>
            <a:ext cx="7772400" cy="65270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CB9E271-1ED3-E061-61C2-ED58D39E44A1}"/>
              </a:ext>
            </a:extLst>
          </p:cNvPr>
          <p:cNvSpPr>
            <a:spLocks noGrp="1"/>
          </p:cNvSpPr>
          <p:nvPr>
            <p:ph type="dt" sz="half" idx="10"/>
          </p:nvPr>
        </p:nvSpPr>
        <p:spPr/>
        <p:txBody>
          <a:bodyPr/>
          <a:lstStyle/>
          <a:p>
            <a:fld id="{1D8BD707-D9CF-40AE-B4C6-C98DA3205C09}" type="datetimeFigureOut">
              <a:rPr lang="en-US" smtClean="0"/>
              <a:pPr/>
              <a:t>2/4/2026</a:t>
            </a:fld>
            <a:endParaRPr lang="en-US"/>
          </a:p>
        </p:txBody>
      </p:sp>
      <p:sp>
        <p:nvSpPr>
          <p:cNvPr id="6" name="Footer Placeholder 5">
            <a:extLst>
              <a:ext uri="{FF2B5EF4-FFF2-40B4-BE49-F238E27FC236}">
                <a16:creationId xmlns:a16="http://schemas.microsoft.com/office/drawing/2014/main" id="{D1F43AAC-C494-7651-2DEF-D3D358C762E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740A98-4B81-2110-0CAE-282CA8B9C618}"/>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83891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1E28B-144B-81C8-5929-1BA974EA7C3F}"/>
              </a:ext>
            </a:extLst>
          </p:cNvPr>
          <p:cNvSpPr>
            <a:spLocks noGrp="1"/>
          </p:cNvSpPr>
          <p:nvPr>
            <p:ph type="title"/>
          </p:nvPr>
        </p:nvSpPr>
        <p:spPr>
          <a:xfrm>
            <a:off x="1259682" y="547688"/>
            <a:ext cx="15773400" cy="1988345"/>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1A48AB9-0966-D813-32B4-097F9920FBA4}"/>
              </a:ext>
            </a:extLst>
          </p:cNvPr>
          <p:cNvSpPr>
            <a:spLocks noGrp="1"/>
          </p:cNvSpPr>
          <p:nvPr>
            <p:ph type="body" idx="1"/>
          </p:nvPr>
        </p:nvSpPr>
        <p:spPr>
          <a:xfrm>
            <a:off x="1259683" y="2521745"/>
            <a:ext cx="7736681"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a:extLst>
              <a:ext uri="{FF2B5EF4-FFF2-40B4-BE49-F238E27FC236}">
                <a16:creationId xmlns:a16="http://schemas.microsoft.com/office/drawing/2014/main" id="{E1E98A46-B354-0344-5AD2-EB5C4368AA60}"/>
              </a:ext>
            </a:extLst>
          </p:cNvPr>
          <p:cNvSpPr>
            <a:spLocks noGrp="1"/>
          </p:cNvSpPr>
          <p:nvPr>
            <p:ph sz="half" idx="2"/>
          </p:nvPr>
        </p:nvSpPr>
        <p:spPr>
          <a:xfrm>
            <a:off x="1259683" y="3757613"/>
            <a:ext cx="7736681"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11F7004-D415-D1DE-FEBD-A505069D0D0A}"/>
              </a:ext>
            </a:extLst>
          </p:cNvPr>
          <p:cNvSpPr>
            <a:spLocks noGrp="1"/>
          </p:cNvSpPr>
          <p:nvPr>
            <p:ph type="body" sz="quarter" idx="3"/>
          </p:nvPr>
        </p:nvSpPr>
        <p:spPr>
          <a:xfrm>
            <a:off x="9258300" y="2521745"/>
            <a:ext cx="7774782" cy="1235868"/>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a:extLst>
              <a:ext uri="{FF2B5EF4-FFF2-40B4-BE49-F238E27FC236}">
                <a16:creationId xmlns:a16="http://schemas.microsoft.com/office/drawing/2014/main" id="{07C988CC-1FB0-A7B1-8F77-A37108D7B38E}"/>
              </a:ext>
            </a:extLst>
          </p:cNvPr>
          <p:cNvSpPr>
            <a:spLocks noGrp="1"/>
          </p:cNvSpPr>
          <p:nvPr>
            <p:ph sz="quarter" idx="4"/>
          </p:nvPr>
        </p:nvSpPr>
        <p:spPr>
          <a:xfrm>
            <a:off x="9258300" y="3757613"/>
            <a:ext cx="7774782" cy="5526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1843DD7-07D0-EB72-B4BE-BBFD6AA76C7E}"/>
              </a:ext>
            </a:extLst>
          </p:cNvPr>
          <p:cNvSpPr>
            <a:spLocks noGrp="1"/>
          </p:cNvSpPr>
          <p:nvPr>
            <p:ph type="dt" sz="half" idx="10"/>
          </p:nvPr>
        </p:nvSpPr>
        <p:spPr/>
        <p:txBody>
          <a:bodyPr/>
          <a:lstStyle/>
          <a:p>
            <a:fld id="{1D8BD707-D9CF-40AE-B4C6-C98DA3205C09}" type="datetimeFigureOut">
              <a:rPr lang="en-US" smtClean="0"/>
              <a:pPr/>
              <a:t>2/4/2026</a:t>
            </a:fld>
            <a:endParaRPr lang="en-US"/>
          </a:p>
        </p:txBody>
      </p:sp>
      <p:sp>
        <p:nvSpPr>
          <p:cNvPr id="8" name="Footer Placeholder 7">
            <a:extLst>
              <a:ext uri="{FF2B5EF4-FFF2-40B4-BE49-F238E27FC236}">
                <a16:creationId xmlns:a16="http://schemas.microsoft.com/office/drawing/2014/main" id="{E4B45531-807D-6E35-66C9-91099592BF9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6B267ED-B59E-66B0-C9D6-FD6B8D564E94}"/>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134280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25F66-E125-A036-818E-5A63EDF3E9F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BB6A808-8730-2B1D-4DAC-6A4AD3E1DC45}"/>
              </a:ext>
            </a:extLst>
          </p:cNvPr>
          <p:cNvSpPr>
            <a:spLocks noGrp="1"/>
          </p:cNvSpPr>
          <p:nvPr>
            <p:ph type="dt" sz="half" idx="10"/>
          </p:nvPr>
        </p:nvSpPr>
        <p:spPr/>
        <p:txBody>
          <a:bodyPr/>
          <a:lstStyle/>
          <a:p>
            <a:fld id="{1D8BD707-D9CF-40AE-B4C6-C98DA3205C09}" type="datetimeFigureOut">
              <a:rPr lang="en-US" smtClean="0"/>
              <a:pPr/>
              <a:t>2/4/2026</a:t>
            </a:fld>
            <a:endParaRPr lang="en-US"/>
          </a:p>
        </p:txBody>
      </p:sp>
      <p:sp>
        <p:nvSpPr>
          <p:cNvPr id="4" name="Footer Placeholder 3">
            <a:extLst>
              <a:ext uri="{FF2B5EF4-FFF2-40B4-BE49-F238E27FC236}">
                <a16:creationId xmlns:a16="http://schemas.microsoft.com/office/drawing/2014/main" id="{1C9E48AF-C8D5-E8C4-97B8-203B72F79D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3FBD2AD-7189-9763-4C28-9319922A36DD}"/>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24651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57E932-F7B7-66DA-2711-980BC94EFD27}"/>
              </a:ext>
            </a:extLst>
          </p:cNvPr>
          <p:cNvSpPr>
            <a:spLocks noGrp="1"/>
          </p:cNvSpPr>
          <p:nvPr>
            <p:ph type="dt" sz="half" idx="10"/>
          </p:nvPr>
        </p:nvSpPr>
        <p:spPr/>
        <p:txBody>
          <a:bodyPr/>
          <a:lstStyle/>
          <a:p>
            <a:fld id="{1D8BD707-D9CF-40AE-B4C6-C98DA3205C09}" type="datetimeFigureOut">
              <a:rPr lang="en-US" smtClean="0"/>
              <a:pPr/>
              <a:t>2/4/2026</a:t>
            </a:fld>
            <a:endParaRPr lang="en-US"/>
          </a:p>
        </p:txBody>
      </p:sp>
      <p:sp>
        <p:nvSpPr>
          <p:cNvPr id="3" name="Footer Placeholder 2">
            <a:extLst>
              <a:ext uri="{FF2B5EF4-FFF2-40B4-BE49-F238E27FC236}">
                <a16:creationId xmlns:a16="http://schemas.microsoft.com/office/drawing/2014/main" id="{F778D4B3-DDF6-4963-75C9-D82988052D1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47BA34A-0A7A-D96A-1B93-B8F6C93111B5}"/>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24065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7369E-8D2C-0CC8-A21C-6B571576A771}"/>
              </a:ext>
            </a:extLst>
          </p:cNvPr>
          <p:cNvSpPr>
            <a:spLocks noGrp="1"/>
          </p:cNvSpPr>
          <p:nvPr>
            <p:ph type="title"/>
          </p:nvPr>
        </p:nvSpPr>
        <p:spPr>
          <a:xfrm>
            <a:off x="1259683" y="685800"/>
            <a:ext cx="5898356" cy="2400300"/>
          </a:xfrm>
        </p:spPr>
        <p:txBody>
          <a:bodyPr anchor="b"/>
          <a:lstStyle>
            <a:lvl1pPr>
              <a:defRPr sz="48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92B644E-F18B-A75E-4490-840054FBE542}"/>
              </a:ext>
            </a:extLst>
          </p:cNvPr>
          <p:cNvSpPr>
            <a:spLocks noGrp="1"/>
          </p:cNvSpPr>
          <p:nvPr>
            <p:ph idx="1"/>
          </p:nvPr>
        </p:nvSpPr>
        <p:spPr>
          <a:xfrm>
            <a:off x="7774782" y="1481138"/>
            <a:ext cx="9258300" cy="7310438"/>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5AE0CA4-2E6D-AD76-7091-956472FA2471}"/>
              </a:ext>
            </a:extLst>
          </p:cNvPr>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a:extLst>
              <a:ext uri="{FF2B5EF4-FFF2-40B4-BE49-F238E27FC236}">
                <a16:creationId xmlns:a16="http://schemas.microsoft.com/office/drawing/2014/main" id="{DF78EA66-6EE3-09DB-2C0B-CF16263D4E09}"/>
              </a:ext>
            </a:extLst>
          </p:cNvPr>
          <p:cNvSpPr>
            <a:spLocks noGrp="1"/>
          </p:cNvSpPr>
          <p:nvPr>
            <p:ph type="dt" sz="half" idx="10"/>
          </p:nvPr>
        </p:nvSpPr>
        <p:spPr/>
        <p:txBody>
          <a:bodyPr/>
          <a:lstStyle/>
          <a:p>
            <a:fld id="{1D8BD707-D9CF-40AE-B4C6-C98DA3205C09}" type="datetimeFigureOut">
              <a:rPr lang="en-US" smtClean="0"/>
              <a:pPr/>
              <a:t>2/4/2026</a:t>
            </a:fld>
            <a:endParaRPr lang="en-US"/>
          </a:p>
        </p:txBody>
      </p:sp>
      <p:sp>
        <p:nvSpPr>
          <p:cNvPr id="6" name="Footer Placeholder 5">
            <a:extLst>
              <a:ext uri="{FF2B5EF4-FFF2-40B4-BE49-F238E27FC236}">
                <a16:creationId xmlns:a16="http://schemas.microsoft.com/office/drawing/2014/main" id="{7C0ED140-982E-DED8-B9BE-062AEDC4DB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89396DA-CCEA-878D-897B-08BDF166EC6E}"/>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56358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C387A-5F36-2A4E-9FEA-92E5DD00F635}"/>
              </a:ext>
            </a:extLst>
          </p:cNvPr>
          <p:cNvSpPr>
            <a:spLocks noGrp="1"/>
          </p:cNvSpPr>
          <p:nvPr>
            <p:ph type="title"/>
          </p:nvPr>
        </p:nvSpPr>
        <p:spPr>
          <a:xfrm>
            <a:off x="1259683" y="685800"/>
            <a:ext cx="5898356" cy="2400300"/>
          </a:xfrm>
        </p:spPr>
        <p:txBody>
          <a:bodyPr anchor="b"/>
          <a:lstStyle>
            <a:lvl1pPr>
              <a:defRPr sz="48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F25FB0A-183B-F939-8E04-D7CA0FF8B78E}"/>
              </a:ext>
            </a:extLst>
          </p:cNvPr>
          <p:cNvSpPr>
            <a:spLocks noGrp="1"/>
          </p:cNvSpPr>
          <p:nvPr>
            <p:ph type="pic" idx="1"/>
          </p:nvPr>
        </p:nvSpPr>
        <p:spPr>
          <a:xfrm>
            <a:off x="7774782" y="1481138"/>
            <a:ext cx="9258300" cy="7310438"/>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endParaRPr lang="en-GB"/>
          </a:p>
        </p:txBody>
      </p:sp>
      <p:sp>
        <p:nvSpPr>
          <p:cNvPr id="4" name="Text Placeholder 3">
            <a:extLst>
              <a:ext uri="{FF2B5EF4-FFF2-40B4-BE49-F238E27FC236}">
                <a16:creationId xmlns:a16="http://schemas.microsoft.com/office/drawing/2014/main" id="{8BAB8482-1D39-444C-46AC-9CB0B247533F}"/>
              </a:ext>
            </a:extLst>
          </p:cNvPr>
          <p:cNvSpPr>
            <a:spLocks noGrp="1"/>
          </p:cNvSpPr>
          <p:nvPr>
            <p:ph type="body" sz="half" idx="2"/>
          </p:nvPr>
        </p:nvSpPr>
        <p:spPr>
          <a:xfrm>
            <a:off x="1259683" y="3086100"/>
            <a:ext cx="5898356" cy="5717382"/>
          </a:xfrm>
        </p:spPr>
        <p:txBody>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a:extLst>
              <a:ext uri="{FF2B5EF4-FFF2-40B4-BE49-F238E27FC236}">
                <a16:creationId xmlns:a16="http://schemas.microsoft.com/office/drawing/2014/main" id="{75D8E209-D452-B1E4-8C64-AB9F6F9459F5}"/>
              </a:ext>
            </a:extLst>
          </p:cNvPr>
          <p:cNvSpPr>
            <a:spLocks noGrp="1"/>
          </p:cNvSpPr>
          <p:nvPr>
            <p:ph type="dt" sz="half" idx="10"/>
          </p:nvPr>
        </p:nvSpPr>
        <p:spPr/>
        <p:txBody>
          <a:bodyPr/>
          <a:lstStyle/>
          <a:p>
            <a:fld id="{1D8BD707-D9CF-40AE-B4C6-C98DA3205C09}" type="datetimeFigureOut">
              <a:rPr lang="en-US" smtClean="0"/>
              <a:pPr/>
              <a:t>2/4/2026</a:t>
            </a:fld>
            <a:endParaRPr lang="en-US"/>
          </a:p>
        </p:txBody>
      </p:sp>
      <p:sp>
        <p:nvSpPr>
          <p:cNvPr id="6" name="Footer Placeholder 5">
            <a:extLst>
              <a:ext uri="{FF2B5EF4-FFF2-40B4-BE49-F238E27FC236}">
                <a16:creationId xmlns:a16="http://schemas.microsoft.com/office/drawing/2014/main" id="{56BDD9B6-D776-D6BA-ABF3-5454EE24AAE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B6D20B-4364-E79A-E99E-69F3028D221E}"/>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73135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8DA71-2B01-CCF6-C5E0-E2F637F8268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68C3DF-DBEF-03BF-2678-F665FFF1532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B597FA-5DD7-883A-4030-47F4D1DF0EAD}"/>
              </a:ext>
            </a:extLst>
          </p:cNvPr>
          <p:cNvSpPr>
            <a:spLocks noGrp="1"/>
          </p:cNvSpPr>
          <p:nvPr>
            <p:ph type="dt" sz="half" idx="10"/>
          </p:nvPr>
        </p:nvSpPr>
        <p:spPr/>
        <p:txBody>
          <a:bodyPr/>
          <a:lstStyle/>
          <a:p>
            <a:fld id="{1D8BD707-D9CF-40AE-B4C6-C98DA3205C09}" type="datetimeFigureOut">
              <a:rPr lang="en-US" smtClean="0"/>
              <a:pPr/>
              <a:t>2/4/2026</a:t>
            </a:fld>
            <a:endParaRPr lang="en-US"/>
          </a:p>
        </p:txBody>
      </p:sp>
      <p:sp>
        <p:nvSpPr>
          <p:cNvPr id="5" name="Footer Placeholder 4">
            <a:extLst>
              <a:ext uri="{FF2B5EF4-FFF2-40B4-BE49-F238E27FC236}">
                <a16:creationId xmlns:a16="http://schemas.microsoft.com/office/drawing/2014/main" id="{D0C21C32-FCED-24D9-AE2F-C8A1602159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AEE439-46FC-67D3-02F6-340BFDBCA098}"/>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088572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56E4F9-9688-FF07-74E5-DA480A7F9396}"/>
              </a:ext>
            </a:extLst>
          </p:cNvPr>
          <p:cNvSpPr>
            <a:spLocks noGrp="1"/>
          </p:cNvSpPr>
          <p:nvPr>
            <p:ph type="title" orient="vert"/>
          </p:nvPr>
        </p:nvSpPr>
        <p:spPr>
          <a:xfrm>
            <a:off x="13087350" y="547688"/>
            <a:ext cx="3943350" cy="8717757"/>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0D7B320-633A-C928-B544-F5D142F6D016}"/>
              </a:ext>
            </a:extLst>
          </p:cNvPr>
          <p:cNvSpPr>
            <a:spLocks noGrp="1"/>
          </p:cNvSpPr>
          <p:nvPr>
            <p:ph type="body" orient="vert" idx="1"/>
          </p:nvPr>
        </p:nvSpPr>
        <p:spPr>
          <a:xfrm>
            <a:off x="1257300" y="547688"/>
            <a:ext cx="11601450" cy="871775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7A1A31-F66C-218E-3DC1-AB9B3878A961}"/>
              </a:ext>
            </a:extLst>
          </p:cNvPr>
          <p:cNvSpPr>
            <a:spLocks noGrp="1"/>
          </p:cNvSpPr>
          <p:nvPr>
            <p:ph type="dt" sz="half" idx="10"/>
          </p:nvPr>
        </p:nvSpPr>
        <p:spPr/>
        <p:txBody>
          <a:bodyPr/>
          <a:lstStyle/>
          <a:p>
            <a:fld id="{1D8BD707-D9CF-40AE-B4C6-C98DA3205C09}" type="datetimeFigureOut">
              <a:rPr lang="en-US" smtClean="0"/>
              <a:pPr/>
              <a:t>2/4/2026</a:t>
            </a:fld>
            <a:endParaRPr lang="en-US"/>
          </a:p>
        </p:txBody>
      </p:sp>
      <p:sp>
        <p:nvSpPr>
          <p:cNvPr id="5" name="Footer Placeholder 4">
            <a:extLst>
              <a:ext uri="{FF2B5EF4-FFF2-40B4-BE49-F238E27FC236}">
                <a16:creationId xmlns:a16="http://schemas.microsoft.com/office/drawing/2014/main" id="{3DCC676A-C2C4-061A-81E8-95FC1A408C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85EA33-60BB-6927-B7A0-33C7485202AA}"/>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58100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32B1BC-3E3E-F1B0-F77F-25FF9F10F6CF}"/>
              </a:ext>
            </a:extLst>
          </p:cNvPr>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0A504E-1420-5E94-F9FA-0B221D7CD271}"/>
              </a:ext>
            </a:extLst>
          </p:cNvPr>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936FB4-A508-168C-E128-231EE6FDC61F}"/>
              </a:ext>
            </a:extLst>
          </p:cNvPr>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82000"/>
                  </a:schemeClr>
                </a:solidFill>
              </a:defRPr>
            </a:lvl1pPr>
          </a:lstStyle>
          <a:p>
            <a:fld id="{1D8BD707-D9CF-40AE-B4C6-C98DA3205C09}" type="datetimeFigureOut">
              <a:rPr lang="en-US" smtClean="0"/>
              <a:pPr/>
              <a:t>2/4/2026</a:t>
            </a:fld>
            <a:endParaRPr lang="en-US"/>
          </a:p>
        </p:txBody>
      </p:sp>
      <p:sp>
        <p:nvSpPr>
          <p:cNvPr id="5" name="Footer Placeholder 4">
            <a:extLst>
              <a:ext uri="{FF2B5EF4-FFF2-40B4-BE49-F238E27FC236}">
                <a16:creationId xmlns:a16="http://schemas.microsoft.com/office/drawing/2014/main" id="{538A7A47-4730-423E-9DAD-1A0785F26F77}"/>
              </a:ext>
            </a:extLst>
          </p:cNvPr>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D25843F-9F70-A5A4-65FE-80B544ACF110}"/>
              </a:ext>
            </a:extLst>
          </p:cNvPr>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82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7430004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 Id="rId9" Type="http://schemas.openxmlformats.org/officeDocument/2006/relationships/image" Target="../media/image15.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firststepsed.co.uk/services-and-support/support-in-schools/"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hyperlink" Target="https://firststepsed.co.uk/training/e-courses/"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hyperlink" Target="https://firststepsed.co.uk/training/skills-for-eating-disorder-support/"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hyperlink" Target="http://www.firststepsed.co.uk/" TargetMode="External"/><Relationship Id="rId13" Type="http://schemas.openxmlformats.org/officeDocument/2006/relationships/image" Target="../media/image25.png"/><Relationship Id="rId3" Type="http://schemas.openxmlformats.org/officeDocument/2006/relationships/image" Target="../media/image18.png"/><Relationship Id="rId7" Type="http://schemas.openxmlformats.org/officeDocument/2006/relationships/image" Target="../media/image22.svg"/><Relationship Id="rId12" Type="http://schemas.openxmlformats.org/officeDocument/2006/relationships/image" Target="../media/image24.svg"/><Relationship Id="rId17" Type="http://schemas.openxmlformats.org/officeDocument/2006/relationships/image" Target="../media/image29.png"/><Relationship Id="rId2" Type="http://schemas.openxmlformats.org/officeDocument/2006/relationships/notesSlide" Target="../notesSlides/notesSlide14.xml"/><Relationship Id="rId16" Type="http://schemas.openxmlformats.org/officeDocument/2006/relationships/image" Target="../media/image28.sv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3.png"/><Relationship Id="rId5" Type="http://schemas.openxmlformats.org/officeDocument/2006/relationships/image" Target="../media/image20.png"/><Relationship Id="rId15" Type="http://schemas.openxmlformats.org/officeDocument/2006/relationships/image" Target="../media/image27.png"/><Relationship Id="rId10" Type="http://schemas.openxmlformats.org/officeDocument/2006/relationships/hyperlink" Target="mailto:jessica.pickles@firststepsed.co.uk" TargetMode="External"/><Relationship Id="rId4" Type="http://schemas.openxmlformats.org/officeDocument/2006/relationships/image" Target="../media/image19.png"/><Relationship Id="rId9" Type="http://schemas.openxmlformats.org/officeDocument/2006/relationships/hyperlink" Target="mailto:info@firststepsed.co.uk" TargetMode="External"/><Relationship Id="rId1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8F8F9"/>
        </a:solidFill>
        <a:effectLst/>
      </p:bgPr>
    </p:bg>
    <p:spTree>
      <p:nvGrpSpPr>
        <p:cNvPr id="1" name=""/>
        <p:cNvGrpSpPr/>
        <p:nvPr/>
      </p:nvGrpSpPr>
      <p:grpSpPr>
        <a:xfrm>
          <a:off x="0" y="0"/>
          <a:ext cx="0" cy="0"/>
          <a:chOff x="0" y="0"/>
          <a:chExt cx="0" cy="0"/>
        </a:xfrm>
      </p:grpSpPr>
      <p:sp>
        <p:nvSpPr>
          <p:cNvPr id="2" name="Freeform 2"/>
          <p:cNvSpPr/>
          <p:nvPr/>
        </p:nvSpPr>
        <p:spPr>
          <a:xfrm>
            <a:off x="1073886" y="5684937"/>
            <a:ext cx="17467193" cy="6455583"/>
          </a:xfrm>
          <a:custGeom>
            <a:avLst/>
            <a:gdLst/>
            <a:ahLst/>
            <a:cxnLst/>
            <a:rect l="l" t="t" r="r" b="b"/>
            <a:pathLst>
              <a:path w="17467193" h="6455583">
                <a:moveTo>
                  <a:pt x="0" y="0"/>
                </a:moveTo>
                <a:lnTo>
                  <a:pt x="17467193" y="0"/>
                </a:lnTo>
                <a:lnTo>
                  <a:pt x="17467193" y="6455583"/>
                </a:lnTo>
                <a:lnTo>
                  <a:pt x="0" y="6455583"/>
                </a:lnTo>
                <a:lnTo>
                  <a:pt x="0" y="0"/>
                </a:lnTo>
                <a:close/>
              </a:path>
            </a:pathLst>
          </a:custGeom>
          <a:blipFill>
            <a:blip r:embed="rId3"/>
            <a:stretch>
              <a:fillRect/>
            </a:stretch>
          </a:blipFill>
        </p:spPr>
        <p:txBody>
          <a:bodyPr/>
          <a:lstStyle/>
          <a:p>
            <a:endParaRPr lang="en-GB"/>
          </a:p>
        </p:txBody>
      </p:sp>
      <p:sp>
        <p:nvSpPr>
          <p:cNvPr id="3" name="AutoShape 3"/>
          <p:cNvSpPr/>
          <p:nvPr/>
        </p:nvSpPr>
        <p:spPr>
          <a:xfrm>
            <a:off x="1028700" y="5460868"/>
            <a:ext cx="112078" cy="1710420"/>
          </a:xfrm>
          <a:prstGeom prst="rect">
            <a:avLst/>
          </a:prstGeom>
          <a:solidFill>
            <a:srgbClr val="3D5A98"/>
          </a:solidFill>
        </p:spPr>
        <p:txBody>
          <a:bodyPr/>
          <a:lstStyle/>
          <a:p>
            <a:endParaRPr lang="en-GB"/>
          </a:p>
        </p:txBody>
      </p:sp>
      <p:sp>
        <p:nvSpPr>
          <p:cNvPr id="4" name="AutoShape 4"/>
          <p:cNvSpPr/>
          <p:nvPr/>
        </p:nvSpPr>
        <p:spPr>
          <a:xfrm>
            <a:off x="1073886" y="7171288"/>
            <a:ext cx="21705" cy="4099954"/>
          </a:xfrm>
          <a:prstGeom prst="rect">
            <a:avLst/>
          </a:prstGeom>
          <a:solidFill>
            <a:srgbClr val="545454"/>
          </a:solidFill>
        </p:spPr>
        <p:txBody>
          <a:bodyPr/>
          <a:lstStyle/>
          <a:p>
            <a:endParaRPr lang="en-GB"/>
          </a:p>
        </p:txBody>
      </p:sp>
      <p:sp>
        <p:nvSpPr>
          <p:cNvPr id="6" name="TextBox 6"/>
          <p:cNvSpPr txBox="1"/>
          <p:nvPr/>
        </p:nvSpPr>
        <p:spPr>
          <a:xfrm>
            <a:off x="1028700" y="672675"/>
            <a:ext cx="5688147" cy="701499"/>
          </a:xfrm>
          <a:prstGeom prst="rect">
            <a:avLst/>
          </a:prstGeom>
        </p:spPr>
        <p:txBody>
          <a:bodyPr lIns="0" tIns="0" rIns="0" bIns="0" rtlCol="0" anchor="t">
            <a:spAutoFit/>
          </a:bodyPr>
          <a:lstStyle/>
          <a:p>
            <a:pPr algn="l">
              <a:lnSpc>
                <a:spcPts val="2799"/>
              </a:lnSpc>
            </a:pPr>
            <a:r>
              <a:rPr lang="en-US" sz="1999">
                <a:solidFill>
                  <a:srgbClr val="545454"/>
                </a:solidFill>
                <a:latin typeface="Hero"/>
                <a:ea typeface="Hero"/>
                <a:cs typeface="Hero"/>
                <a:sym typeface="Hero"/>
              </a:rPr>
              <a:t>Charity No. 1185092</a:t>
            </a:r>
          </a:p>
          <a:p>
            <a:pPr algn="l">
              <a:lnSpc>
                <a:spcPts val="2799"/>
              </a:lnSpc>
            </a:pPr>
            <a:r>
              <a:rPr lang="en-US" sz="1999">
                <a:solidFill>
                  <a:srgbClr val="545454"/>
                </a:solidFill>
                <a:latin typeface="Hero"/>
                <a:ea typeface="Hero"/>
                <a:cs typeface="Hero"/>
                <a:sym typeface="Hero"/>
              </a:rPr>
              <a:t>firststepsed.co.uk </a:t>
            </a:r>
          </a:p>
        </p:txBody>
      </p:sp>
      <p:sp>
        <p:nvSpPr>
          <p:cNvPr id="7" name="Freeform 7"/>
          <p:cNvSpPr/>
          <p:nvPr/>
        </p:nvSpPr>
        <p:spPr>
          <a:xfrm rot="5400000">
            <a:off x="1140778" y="5556118"/>
            <a:ext cx="8250350" cy="8250350"/>
          </a:xfrm>
          <a:custGeom>
            <a:avLst/>
            <a:gdLst/>
            <a:ahLst/>
            <a:cxnLst/>
            <a:rect l="l" t="t" r="r" b="b"/>
            <a:pathLst>
              <a:path w="8250350" h="8250350">
                <a:moveTo>
                  <a:pt x="0" y="0"/>
                </a:moveTo>
                <a:lnTo>
                  <a:pt x="8250350" y="0"/>
                </a:lnTo>
                <a:lnTo>
                  <a:pt x="8250350" y="8250350"/>
                </a:lnTo>
                <a:lnTo>
                  <a:pt x="0" y="82503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8"/>
          <p:cNvSpPr txBox="1"/>
          <p:nvPr/>
        </p:nvSpPr>
        <p:spPr>
          <a:xfrm>
            <a:off x="2139961" y="3212392"/>
            <a:ext cx="9838409" cy="1510371"/>
          </a:xfrm>
          <a:prstGeom prst="rect">
            <a:avLst/>
          </a:prstGeom>
        </p:spPr>
        <p:txBody>
          <a:bodyPr lIns="0" tIns="0" rIns="0" bIns="0" rtlCol="0" anchor="t">
            <a:spAutoFit/>
          </a:bodyPr>
          <a:lstStyle/>
          <a:p>
            <a:pPr algn="l">
              <a:lnSpc>
                <a:spcPts val="11967"/>
              </a:lnSpc>
            </a:pPr>
            <a:r>
              <a:rPr lang="en-US" sz="9973" spc="-159" dirty="0">
                <a:solidFill>
                  <a:schemeClr val="accent1"/>
                </a:solidFill>
                <a:latin typeface="Fredoka"/>
                <a:ea typeface="Fredoka"/>
                <a:cs typeface="Fredoka"/>
                <a:sym typeface="Fredoka"/>
              </a:rPr>
              <a:t>FIRST STEPS ED</a:t>
            </a:r>
          </a:p>
        </p:txBody>
      </p:sp>
      <p:sp>
        <p:nvSpPr>
          <p:cNvPr id="9" name="Freeform 9"/>
          <p:cNvSpPr/>
          <p:nvPr/>
        </p:nvSpPr>
        <p:spPr>
          <a:xfrm rot="5400000">
            <a:off x="9391128" y="5556118"/>
            <a:ext cx="8250350" cy="8250350"/>
          </a:xfrm>
          <a:custGeom>
            <a:avLst/>
            <a:gdLst/>
            <a:ahLst/>
            <a:cxnLst/>
            <a:rect l="l" t="t" r="r" b="b"/>
            <a:pathLst>
              <a:path w="8250350" h="8250350">
                <a:moveTo>
                  <a:pt x="0" y="0"/>
                </a:moveTo>
                <a:lnTo>
                  <a:pt x="8250349" y="0"/>
                </a:lnTo>
                <a:lnTo>
                  <a:pt x="8250349" y="8250350"/>
                </a:lnTo>
                <a:lnTo>
                  <a:pt x="0" y="82503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 name="TextBox 10"/>
          <p:cNvSpPr txBox="1"/>
          <p:nvPr/>
        </p:nvSpPr>
        <p:spPr>
          <a:xfrm>
            <a:off x="2139961" y="4846228"/>
            <a:ext cx="10167261" cy="1362629"/>
          </a:xfrm>
          <a:prstGeom prst="rect">
            <a:avLst/>
          </a:prstGeom>
        </p:spPr>
        <p:txBody>
          <a:bodyPr lIns="0" tIns="0" rIns="0" bIns="0" rtlCol="0" anchor="t">
            <a:spAutoFit/>
          </a:bodyPr>
          <a:lstStyle/>
          <a:p>
            <a:pPr algn="l">
              <a:lnSpc>
                <a:spcPts val="3639"/>
              </a:lnSpc>
            </a:pPr>
            <a:r>
              <a:rPr lang="en-US" sz="2599" dirty="0">
                <a:solidFill>
                  <a:srgbClr val="545454"/>
                </a:solidFill>
                <a:latin typeface="Hero Bold"/>
                <a:ea typeface="Hero Bold"/>
                <a:cs typeface="Hero Bold"/>
                <a:sym typeface="Hero Bold"/>
              </a:rPr>
              <a:t>A leading eating disorders charity, passionate about providing hope, opportunities, and choices to lives affected by eating difficulties and disorders.</a:t>
            </a:r>
          </a:p>
        </p:txBody>
      </p:sp>
      <p:sp>
        <p:nvSpPr>
          <p:cNvPr id="11" name="Freeform 11"/>
          <p:cNvSpPr/>
          <p:nvPr/>
        </p:nvSpPr>
        <p:spPr>
          <a:xfrm rot="5400000">
            <a:off x="17641477" y="5556118"/>
            <a:ext cx="8250350" cy="8250350"/>
          </a:xfrm>
          <a:custGeom>
            <a:avLst/>
            <a:gdLst/>
            <a:ahLst/>
            <a:cxnLst/>
            <a:rect l="l" t="t" r="r" b="b"/>
            <a:pathLst>
              <a:path w="8250350" h="8250350">
                <a:moveTo>
                  <a:pt x="0" y="0"/>
                </a:moveTo>
                <a:lnTo>
                  <a:pt x="8250350" y="0"/>
                </a:lnTo>
                <a:lnTo>
                  <a:pt x="8250350" y="8250350"/>
                </a:lnTo>
                <a:lnTo>
                  <a:pt x="0" y="82503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pic>
        <p:nvPicPr>
          <p:cNvPr id="15" name="Picture 14" descr="A blue text on a black background&#10;&#10;AI-generated content may be incorrect.">
            <a:extLst>
              <a:ext uri="{FF2B5EF4-FFF2-40B4-BE49-F238E27FC236}">
                <a16:creationId xmlns:a16="http://schemas.microsoft.com/office/drawing/2014/main" id="{36936A58-B37D-0EF3-BE2D-4C272F11647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877800" y="160837"/>
            <a:ext cx="5047328" cy="208706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8F8F9"/>
        </a:solidFill>
        <a:effectLst/>
      </p:bgPr>
    </p:bg>
    <p:spTree>
      <p:nvGrpSpPr>
        <p:cNvPr id="1" name="">
          <a:extLst>
            <a:ext uri="{FF2B5EF4-FFF2-40B4-BE49-F238E27FC236}">
              <a16:creationId xmlns:a16="http://schemas.microsoft.com/office/drawing/2014/main" id="{C6F84C15-528B-9279-4228-4F87FCFC6DE1}"/>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3D52B1B0-62A2-B40F-6EE5-7F535FD49C8C}"/>
              </a:ext>
            </a:extLst>
          </p:cNvPr>
          <p:cNvSpPr txBox="1"/>
          <p:nvPr/>
        </p:nvSpPr>
        <p:spPr>
          <a:xfrm>
            <a:off x="2022480" y="1692019"/>
            <a:ext cx="14243039" cy="846386"/>
          </a:xfrm>
          <a:prstGeom prst="rect">
            <a:avLst/>
          </a:prstGeom>
        </p:spPr>
        <p:txBody>
          <a:bodyPr wrap="square" lIns="0" tIns="0" rIns="0" bIns="0" rtlCol="0" anchor="t">
            <a:spAutoFit/>
          </a:bodyPr>
          <a:lstStyle/>
          <a:p>
            <a:pPr algn="l">
              <a:lnSpc>
                <a:spcPts val="6600"/>
              </a:lnSpc>
            </a:pPr>
            <a:r>
              <a:rPr lang="en-US" sz="6000" dirty="0">
                <a:solidFill>
                  <a:srgbClr val="EC6242"/>
                </a:solidFill>
                <a:latin typeface="Fredoka"/>
                <a:ea typeface="Fredoka"/>
                <a:cs typeface="Fredoka"/>
                <a:sym typeface="Fredoka"/>
              </a:rPr>
              <a:t>Who can access First Steps?</a:t>
            </a:r>
          </a:p>
        </p:txBody>
      </p:sp>
      <p:sp>
        <p:nvSpPr>
          <p:cNvPr id="15" name="TextBox 15">
            <a:extLst>
              <a:ext uri="{FF2B5EF4-FFF2-40B4-BE49-F238E27FC236}">
                <a16:creationId xmlns:a16="http://schemas.microsoft.com/office/drawing/2014/main" id="{A70B41AB-3CFF-6EB9-9BD1-C9A4E39594C3}"/>
              </a:ext>
            </a:extLst>
          </p:cNvPr>
          <p:cNvSpPr txBox="1"/>
          <p:nvPr/>
        </p:nvSpPr>
        <p:spPr>
          <a:xfrm>
            <a:off x="1028700" y="672675"/>
            <a:ext cx="5688147" cy="701499"/>
          </a:xfrm>
          <a:prstGeom prst="rect">
            <a:avLst/>
          </a:prstGeom>
        </p:spPr>
        <p:txBody>
          <a:bodyPr lIns="0" tIns="0" rIns="0" bIns="0" rtlCol="0" anchor="t">
            <a:spAutoFit/>
          </a:bodyPr>
          <a:lstStyle/>
          <a:p>
            <a:pPr algn="l">
              <a:lnSpc>
                <a:spcPts val="2799"/>
              </a:lnSpc>
            </a:pPr>
            <a:r>
              <a:rPr lang="en-US" sz="1999">
                <a:solidFill>
                  <a:srgbClr val="545454"/>
                </a:solidFill>
                <a:latin typeface="Hero"/>
                <a:ea typeface="Hero"/>
                <a:cs typeface="Hero"/>
                <a:sym typeface="Hero"/>
              </a:rPr>
              <a:t>Charity No. 1185092</a:t>
            </a:r>
          </a:p>
          <a:p>
            <a:pPr algn="l">
              <a:lnSpc>
                <a:spcPts val="2799"/>
              </a:lnSpc>
            </a:pPr>
            <a:r>
              <a:rPr lang="en-US" sz="1999">
                <a:solidFill>
                  <a:srgbClr val="545454"/>
                </a:solidFill>
                <a:latin typeface="Hero"/>
                <a:ea typeface="Hero"/>
                <a:cs typeface="Hero"/>
                <a:sym typeface="Hero"/>
              </a:rPr>
              <a:t>firststepsed.co.uk </a:t>
            </a:r>
          </a:p>
        </p:txBody>
      </p:sp>
      <p:sp>
        <p:nvSpPr>
          <p:cNvPr id="16" name="AutoShape 16">
            <a:extLst>
              <a:ext uri="{FF2B5EF4-FFF2-40B4-BE49-F238E27FC236}">
                <a16:creationId xmlns:a16="http://schemas.microsoft.com/office/drawing/2014/main" id="{75DC1C9D-078E-4AB4-5CA7-31DE1E966587}"/>
              </a:ext>
            </a:extLst>
          </p:cNvPr>
          <p:cNvSpPr/>
          <p:nvPr/>
        </p:nvSpPr>
        <p:spPr>
          <a:xfrm>
            <a:off x="1028700" y="5460868"/>
            <a:ext cx="112078" cy="1710420"/>
          </a:xfrm>
          <a:prstGeom prst="rect">
            <a:avLst/>
          </a:prstGeom>
          <a:solidFill>
            <a:srgbClr val="3D5A98"/>
          </a:solidFill>
        </p:spPr>
        <p:txBody>
          <a:bodyPr/>
          <a:lstStyle/>
          <a:p>
            <a:endParaRPr lang="en-GB"/>
          </a:p>
        </p:txBody>
      </p:sp>
      <p:sp>
        <p:nvSpPr>
          <p:cNvPr id="17" name="AutoShape 17">
            <a:extLst>
              <a:ext uri="{FF2B5EF4-FFF2-40B4-BE49-F238E27FC236}">
                <a16:creationId xmlns:a16="http://schemas.microsoft.com/office/drawing/2014/main" id="{FD94C1DD-601A-4C09-6718-648E9E3BBB43}"/>
              </a:ext>
            </a:extLst>
          </p:cNvPr>
          <p:cNvSpPr/>
          <p:nvPr/>
        </p:nvSpPr>
        <p:spPr>
          <a:xfrm>
            <a:off x="1073886" y="7171288"/>
            <a:ext cx="21705" cy="4099954"/>
          </a:xfrm>
          <a:prstGeom prst="rect">
            <a:avLst/>
          </a:prstGeom>
          <a:solidFill>
            <a:srgbClr val="545454"/>
          </a:solidFill>
        </p:spPr>
        <p:txBody>
          <a:bodyPr/>
          <a:lstStyle/>
          <a:p>
            <a:endParaRPr lang="en-GB"/>
          </a:p>
        </p:txBody>
      </p:sp>
      <p:grpSp>
        <p:nvGrpSpPr>
          <p:cNvPr id="9" name="Group 8">
            <a:extLst>
              <a:ext uri="{FF2B5EF4-FFF2-40B4-BE49-F238E27FC236}">
                <a16:creationId xmlns:a16="http://schemas.microsoft.com/office/drawing/2014/main" id="{D9A6375A-E647-9B2E-2358-B8E7B54EF000}"/>
              </a:ext>
            </a:extLst>
          </p:cNvPr>
          <p:cNvGrpSpPr/>
          <p:nvPr/>
        </p:nvGrpSpPr>
        <p:grpSpPr>
          <a:xfrm>
            <a:off x="1905162" y="3258388"/>
            <a:ext cx="15354138" cy="6514604"/>
            <a:chOff x="1990286" y="3870052"/>
            <a:chExt cx="15354138" cy="6514604"/>
          </a:xfrm>
        </p:grpSpPr>
        <p:sp>
          <p:nvSpPr>
            <p:cNvPr id="5" name="TextBox 4">
              <a:extLst>
                <a:ext uri="{FF2B5EF4-FFF2-40B4-BE49-F238E27FC236}">
                  <a16:creationId xmlns:a16="http://schemas.microsoft.com/office/drawing/2014/main" id="{69FAE15E-8326-405F-1C07-E9C60C66029B}"/>
                </a:ext>
              </a:extLst>
            </p:cNvPr>
            <p:cNvSpPr txBox="1"/>
            <p:nvPr/>
          </p:nvSpPr>
          <p:spPr>
            <a:xfrm>
              <a:off x="1990286" y="3870052"/>
              <a:ext cx="15354138" cy="6514604"/>
            </a:xfrm>
            <a:prstGeom prst="rect">
              <a:avLst/>
            </a:prstGeom>
            <a:noFill/>
          </p:spPr>
          <p:txBody>
            <a:bodyPr wrap="square" lIns="91440" tIns="45720" rIns="91440" bIns="45720" anchor="t">
              <a:spAutoFit/>
            </a:bodyPr>
            <a:lstStyle/>
            <a:p>
              <a:pPr fontAlgn="base">
                <a:spcAft>
                  <a:spcPts val="800"/>
                </a:spcAft>
              </a:pPr>
              <a:r>
                <a:rPr lang="en-GB" sz="4800" dirty="0">
                  <a:solidFill>
                    <a:schemeClr val="accent4"/>
                  </a:solidFill>
                  <a:latin typeface="Hero"/>
                </a:rPr>
                <a:t>We are commissioned to support children and young people ages 5-18</a:t>
              </a:r>
              <a:r>
                <a:rPr lang="en-GB" sz="4800" baseline="30000" dirty="0">
                  <a:solidFill>
                    <a:schemeClr val="accent4"/>
                  </a:solidFill>
                  <a:latin typeface="Hero"/>
                </a:rPr>
                <a:t>th</a:t>
              </a:r>
              <a:r>
                <a:rPr lang="en-GB" sz="4800" dirty="0">
                  <a:solidFill>
                    <a:schemeClr val="accent4"/>
                  </a:solidFill>
                  <a:latin typeface="Hero"/>
                </a:rPr>
                <a:t> Birthday</a:t>
              </a:r>
            </a:p>
            <a:p>
              <a:pPr algn="ctr" fontAlgn="base">
                <a:spcAft>
                  <a:spcPts val="800"/>
                </a:spcAft>
              </a:pPr>
              <a:r>
                <a:rPr lang="en-GB" sz="4800" dirty="0">
                  <a:solidFill>
                    <a:schemeClr val="accent4"/>
                  </a:solidFill>
                  <a:latin typeface="Hero"/>
                </a:rPr>
                <a:t> </a:t>
              </a:r>
              <a:endParaRPr lang="en-GB" sz="4800" b="1" dirty="0">
                <a:solidFill>
                  <a:schemeClr val="tx2">
                    <a:lumMod val="75000"/>
                    <a:lumOff val="25000"/>
                  </a:schemeClr>
                </a:solidFill>
                <a:latin typeface="Hero"/>
              </a:endParaRPr>
            </a:p>
            <a:p>
              <a:pPr algn="ctr" fontAlgn="base">
                <a:spcAft>
                  <a:spcPts val="800"/>
                </a:spcAft>
              </a:pPr>
              <a:endParaRPr lang="en-GB" sz="4800" b="1" dirty="0">
                <a:solidFill>
                  <a:schemeClr val="tx2">
                    <a:lumMod val="75000"/>
                    <a:lumOff val="25000"/>
                  </a:schemeClr>
                </a:solidFill>
                <a:latin typeface="Hero"/>
              </a:endParaRPr>
            </a:p>
            <a:p>
              <a:pPr algn="ctr" fontAlgn="base">
                <a:spcAft>
                  <a:spcPts val="800"/>
                </a:spcAft>
              </a:pPr>
              <a:endParaRPr lang="en-GB" sz="4800" b="1" dirty="0">
                <a:solidFill>
                  <a:schemeClr val="tx2">
                    <a:lumMod val="75000"/>
                    <a:lumOff val="25000"/>
                  </a:schemeClr>
                </a:solidFill>
                <a:latin typeface="Hero"/>
              </a:endParaRPr>
            </a:p>
            <a:p>
              <a:pPr algn="ctr" fontAlgn="base">
                <a:spcAft>
                  <a:spcPts val="800"/>
                </a:spcAft>
              </a:pPr>
              <a:endParaRPr lang="en-GB" sz="4800" b="1" dirty="0">
                <a:solidFill>
                  <a:schemeClr val="accent4"/>
                </a:solidFill>
                <a:latin typeface="Hero"/>
              </a:endParaRPr>
            </a:p>
            <a:p>
              <a:pPr fontAlgn="base">
                <a:spcAft>
                  <a:spcPts val="800"/>
                </a:spcAft>
              </a:pPr>
              <a:r>
                <a:rPr lang="en-GB" sz="4800" b="1" u="sng" dirty="0">
                  <a:latin typeface="Hero" panose="020B0604020202020204" charset="0"/>
                </a:rPr>
                <a:t>A Service User does not need to be underweight to access our support</a:t>
              </a:r>
            </a:p>
          </p:txBody>
        </p:sp>
        <p:pic>
          <p:nvPicPr>
            <p:cNvPr id="7" name="Graphic 6" descr="Badge Tick outline">
              <a:extLst>
                <a:ext uri="{FF2B5EF4-FFF2-40B4-BE49-F238E27FC236}">
                  <a16:creationId xmlns:a16="http://schemas.microsoft.com/office/drawing/2014/main" id="{7891C5DC-8503-5C2B-0D78-74C8BAFC0F4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400800" y="6316077"/>
              <a:ext cx="2046859" cy="2046859"/>
            </a:xfrm>
            <a:prstGeom prst="rect">
              <a:avLst/>
            </a:prstGeom>
          </p:spPr>
        </p:pic>
        <p:pic>
          <p:nvPicPr>
            <p:cNvPr id="8" name="Graphic 7" descr="Badge Tick outline">
              <a:extLst>
                <a:ext uri="{FF2B5EF4-FFF2-40B4-BE49-F238E27FC236}">
                  <a16:creationId xmlns:a16="http://schemas.microsoft.com/office/drawing/2014/main" id="{F4BD45D8-1A9D-46D5-E272-9163DBD8B8E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141472" y="6316078"/>
              <a:ext cx="2046859" cy="2046859"/>
            </a:xfrm>
            <a:prstGeom prst="rect">
              <a:avLst/>
            </a:prstGeom>
          </p:spPr>
        </p:pic>
      </p:grpSp>
      <p:pic>
        <p:nvPicPr>
          <p:cNvPr id="3" name="Picture 2" descr="A colorful logo with black background">
            <a:extLst>
              <a:ext uri="{FF2B5EF4-FFF2-40B4-BE49-F238E27FC236}">
                <a16:creationId xmlns:a16="http://schemas.microsoft.com/office/drawing/2014/main" id="{AEE648C1-6676-AEF5-189E-66154A1F68B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028490" y="-15814"/>
            <a:ext cx="2247900" cy="2247900"/>
          </a:xfrm>
          <a:prstGeom prst="rect">
            <a:avLst/>
          </a:prstGeom>
        </p:spPr>
      </p:pic>
    </p:spTree>
    <p:extLst>
      <p:ext uri="{BB962C8B-B14F-4D97-AF65-F5344CB8AC3E}">
        <p14:creationId xmlns:p14="http://schemas.microsoft.com/office/powerpoint/2010/main" val="39503001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4E25E0-EAF6-4B42-D287-B309D897C099}"/>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3EB0CA57-F747-F778-2132-00CCEED7DF4B}"/>
              </a:ext>
            </a:extLst>
          </p:cNvPr>
          <p:cNvSpPr txBox="1"/>
          <p:nvPr/>
        </p:nvSpPr>
        <p:spPr>
          <a:xfrm>
            <a:off x="2139961" y="2324100"/>
            <a:ext cx="14243039" cy="846386"/>
          </a:xfrm>
          <a:prstGeom prst="rect">
            <a:avLst/>
          </a:prstGeom>
        </p:spPr>
        <p:txBody>
          <a:bodyPr wrap="square" lIns="0" tIns="0" rIns="0" bIns="0" rtlCol="0" anchor="t">
            <a:spAutoFit/>
          </a:bodyPr>
          <a:lstStyle/>
          <a:p>
            <a:pPr algn="l">
              <a:lnSpc>
                <a:spcPts val="6600"/>
              </a:lnSpc>
            </a:pPr>
            <a:r>
              <a:rPr lang="en-US" sz="6000" dirty="0">
                <a:solidFill>
                  <a:srgbClr val="EC6242"/>
                </a:solidFill>
                <a:latin typeface="Fredoka"/>
                <a:ea typeface="Fredoka"/>
                <a:cs typeface="Fredoka"/>
                <a:sym typeface="Fredoka"/>
              </a:rPr>
              <a:t>Types of Eating Disorders</a:t>
            </a:r>
          </a:p>
        </p:txBody>
      </p:sp>
      <p:sp>
        <p:nvSpPr>
          <p:cNvPr id="15" name="TextBox 15">
            <a:extLst>
              <a:ext uri="{FF2B5EF4-FFF2-40B4-BE49-F238E27FC236}">
                <a16:creationId xmlns:a16="http://schemas.microsoft.com/office/drawing/2014/main" id="{8D2C5E48-84D7-0FC8-7FC5-003D059AB0BF}"/>
              </a:ext>
            </a:extLst>
          </p:cNvPr>
          <p:cNvSpPr txBox="1"/>
          <p:nvPr/>
        </p:nvSpPr>
        <p:spPr>
          <a:xfrm>
            <a:off x="1028700" y="672675"/>
            <a:ext cx="5688147" cy="701499"/>
          </a:xfrm>
          <a:prstGeom prst="rect">
            <a:avLst/>
          </a:prstGeom>
        </p:spPr>
        <p:txBody>
          <a:bodyPr lIns="0" tIns="0" rIns="0" bIns="0" rtlCol="0" anchor="t">
            <a:spAutoFit/>
          </a:bodyPr>
          <a:lstStyle/>
          <a:p>
            <a:pPr algn="l">
              <a:lnSpc>
                <a:spcPts val="2799"/>
              </a:lnSpc>
            </a:pPr>
            <a:r>
              <a:rPr lang="en-US" sz="1999">
                <a:solidFill>
                  <a:srgbClr val="545454"/>
                </a:solidFill>
                <a:latin typeface="Hero"/>
                <a:ea typeface="Hero"/>
                <a:cs typeface="Hero"/>
                <a:sym typeface="Hero"/>
              </a:rPr>
              <a:t>Charity No. 1185092</a:t>
            </a:r>
          </a:p>
          <a:p>
            <a:pPr algn="l">
              <a:lnSpc>
                <a:spcPts val="2799"/>
              </a:lnSpc>
            </a:pPr>
            <a:r>
              <a:rPr lang="en-US" sz="1999">
                <a:solidFill>
                  <a:srgbClr val="545454"/>
                </a:solidFill>
                <a:latin typeface="Hero"/>
                <a:ea typeface="Hero"/>
                <a:cs typeface="Hero"/>
                <a:sym typeface="Hero"/>
              </a:rPr>
              <a:t>firststepsed.co.uk </a:t>
            </a:r>
          </a:p>
        </p:txBody>
      </p:sp>
      <p:sp>
        <p:nvSpPr>
          <p:cNvPr id="16" name="AutoShape 16">
            <a:extLst>
              <a:ext uri="{FF2B5EF4-FFF2-40B4-BE49-F238E27FC236}">
                <a16:creationId xmlns:a16="http://schemas.microsoft.com/office/drawing/2014/main" id="{32682180-FAA3-86C8-5118-0360A9ED055C}"/>
              </a:ext>
            </a:extLst>
          </p:cNvPr>
          <p:cNvSpPr/>
          <p:nvPr/>
        </p:nvSpPr>
        <p:spPr>
          <a:xfrm>
            <a:off x="1028700" y="5460868"/>
            <a:ext cx="112078" cy="1710420"/>
          </a:xfrm>
          <a:prstGeom prst="rect">
            <a:avLst/>
          </a:prstGeom>
          <a:solidFill>
            <a:srgbClr val="3D5A98"/>
          </a:solidFill>
        </p:spPr>
        <p:txBody>
          <a:bodyPr/>
          <a:lstStyle/>
          <a:p>
            <a:endParaRPr lang="en-GB"/>
          </a:p>
        </p:txBody>
      </p:sp>
      <p:sp>
        <p:nvSpPr>
          <p:cNvPr id="17" name="AutoShape 17">
            <a:extLst>
              <a:ext uri="{FF2B5EF4-FFF2-40B4-BE49-F238E27FC236}">
                <a16:creationId xmlns:a16="http://schemas.microsoft.com/office/drawing/2014/main" id="{AFE1AE0C-3216-DE8B-0D01-E67A1043FDD9}"/>
              </a:ext>
            </a:extLst>
          </p:cNvPr>
          <p:cNvSpPr/>
          <p:nvPr/>
        </p:nvSpPr>
        <p:spPr>
          <a:xfrm>
            <a:off x="1073886" y="7171288"/>
            <a:ext cx="21705" cy="4099954"/>
          </a:xfrm>
          <a:prstGeom prst="rect">
            <a:avLst/>
          </a:prstGeom>
          <a:solidFill>
            <a:srgbClr val="545454"/>
          </a:solidFill>
        </p:spPr>
        <p:txBody>
          <a:bodyPr/>
          <a:lstStyle/>
          <a:p>
            <a:endParaRPr lang="en-GB"/>
          </a:p>
        </p:txBody>
      </p:sp>
      <p:sp>
        <p:nvSpPr>
          <p:cNvPr id="5" name="TextBox 4">
            <a:extLst>
              <a:ext uri="{FF2B5EF4-FFF2-40B4-BE49-F238E27FC236}">
                <a16:creationId xmlns:a16="http://schemas.microsoft.com/office/drawing/2014/main" id="{B466E9D9-95B5-5F44-9957-1E4DE808487C}"/>
              </a:ext>
            </a:extLst>
          </p:cNvPr>
          <p:cNvSpPr txBox="1"/>
          <p:nvPr/>
        </p:nvSpPr>
        <p:spPr>
          <a:xfrm>
            <a:off x="2073957" y="3695700"/>
            <a:ext cx="15185343" cy="6760825"/>
          </a:xfrm>
          <a:prstGeom prst="rect">
            <a:avLst/>
          </a:prstGeom>
          <a:noFill/>
        </p:spPr>
        <p:txBody>
          <a:bodyPr wrap="square">
            <a:spAutoFit/>
          </a:bodyPr>
          <a:lstStyle/>
          <a:p>
            <a:pPr algn="l" rtl="0" fontAlgn="base">
              <a:spcAft>
                <a:spcPts val="800"/>
              </a:spcAft>
            </a:pPr>
            <a:r>
              <a:rPr lang="en-GB" sz="4400" dirty="0">
                <a:latin typeface="Hero" panose="020B0604020202020204" charset="0"/>
              </a:rPr>
              <a:t>Anorexia Nervosa</a:t>
            </a:r>
          </a:p>
          <a:p>
            <a:pPr algn="l" rtl="0" fontAlgn="base">
              <a:spcAft>
                <a:spcPts val="800"/>
              </a:spcAft>
            </a:pPr>
            <a:r>
              <a:rPr lang="en-GB" sz="4400" i="0" dirty="0">
                <a:effectLst/>
                <a:latin typeface="Hero" panose="020B0604020202020204" charset="0"/>
              </a:rPr>
              <a:t>Bulimia Nervosa</a:t>
            </a:r>
          </a:p>
          <a:p>
            <a:pPr algn="l" rtl="0" fontAlgn="base">
              <a:spcAft>
                <a:spcPts val="800"/>
              </a:spcAft>
            </a:pPr>
            <a:r>
              <a:rPr lang="en-GB" sz="4400" dirty="0">
                <a:latin typeface="Hero" panose="020B0604020202020204" charset="0"/>
              </a:rPr>
              <a:t>Binge Eating Disorder</a:t>
            </a:r>
          </a:p>
          <a:p>
            <a:pPr algn="l" rtl="0" fontAlgn="base">
              <a:spcAft>
                <a:spcPts val="800"/>
              </a:spcAft>
            </a:pPr>
            <a:r>
              <a:rPr lang="en-GB" sz="4400" i="0" dirty="0">
                <a:effectLst/>
                <a:latin typeface="Hero" panose="020B0604020202020204" charset="0"/>
              </a:rPr>
              <a:t>Orthorexia</a:t>
            </a:r>
          </a:p>
          <a:p>
            <a:pPr algn="l" rtl="0" fontAlgn="base">
              <a:spcAft>
                <a:spcPts val="800"/>
              </a:spcAft>
            </a:pPr>
            <a:r>
              <a:rPr lang="en-GB" sz="4400" i="0" dirty="0">
                <a:effectLst/>
                <a:latin typeface="Hero" panose="020B0604020202020204" charset="0"/>
              </a:rPr>
              <a:t>OSFED (Other Specified Eating Disorders)</a:t>
            </a:r>
          </a:p>
          <a:p>
            <a:pPr algn="l" rtl="0" fontAlgn="base">
              <a:spcAft>
                <a:spcPts val="800"/>
              </a:spcAft>
            </a:pPr>
            <a:r>
              <a:rPr lang="en-GB" sz="4400" dirty="0">
                <a:latin typeface="Hero" panose="020B0604020202020204" charset="0"/>
              </a:rPr>
              <a:t>ARFID (Avoidant Restrictive Food Intake Disorder</a:t>
            </a:r>
          </a:p>
          <a:p>
            <a:pPr algn="l" rtl="0" fontAlgn="base">
              <a:spcAft>
                <a:spcPts val="800"/>
              </a:spcAft>
            </a:pPr>
            <a:endParaRPr lang="en-GB" sz="4400" b="1" i="0" dirty="0">
              <a:solidFill>
                <a:srgbClr val="3D5A98"/>
              </a:solidFill>
              <a:effectLst/>
              <a:latin typeface="Hero Bold" panose="020B0604020202020204" charset="0"/>
            </a:endParaRPr>
          </a:p>
          <a:p>
            <a:pPr algn="l" rtl="0" fontAlgn="base">
              <a:spcAft>
                <a:spcPts val="800"/>
              </a:spcAft>
            </a:pPr>
            <a:r>
              <a:rPr lang="en-GB" sz="4400" b="1" u="sng" dirty="0">
                <a:solidFill>
                  <a:srgbClr val="3D5A98"/>
                </a:solidFill>
                <a:latin typeface="Hero Bold" panose="020B0604020202020204" charset="0"/>
              </a:rPr>
              <a:t>NO DIAGNOSIS NEEDED</a:t>
            </a:r>
            <a:endParaRPr lang="en-GB" sz="4400" b="1" i="0" u="sng" dirty="0">
              <a:solidFill>
                <a:srgbClr val="3D5A98"/>
              </a:solidFill>
              <a:effectLst/>
              <a:latin typeface="Hero Bold" panose="020B0604020202020204" charset="0"/>
            </a:endParaRPr>
          </a:p>
          <a:p>
            <a:pPr algn="l" rtl="0" fontAlgn="base">
              <a:spcAft>
                <a:spcPts val="800"/>
              </a:spcAft>
            </a:pPr>
            <a:endParaRPr lang="en-GB" sz="2800" i="0" dirty="0">
              <a:solidFill>
                <a:srgbClr val="545454"/>
              </a:solidFill>
              <a:effectLst/>
              <a:latin typeface="Hero" panose="020B0604020202020204" charset="0"/>
            </a:endParaRPr>
          </a:p>
        </p:txBody>
      </p:sp>
      <p:pic>
        <p:nvPicPr>
          <p:cNvPr id="3" name="Picture 2" descr="A colorful logo with black background">
            <a:extLst>
              <a:ext uri="{FF2B5EF4-FFF2-40B4-BE49-F238E27FC236}">
                <a16:creationId xmlns:a16="http://schemas.microsoft.com/office/drawing/2014/main" id="{ADB3F8E7-B8C1-FD88-0898-7A4483BF0D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28490" y="-15814"/>
            <a:ext cx="2247900" cy="2247900"/>
          </a:xfrm>
          <a:prstGeom prst="rect">
            <a:avLst/>
          </a:prstGeom>
        </p:spPr>
      </p:pic>
    </p:spTree>
    <p:extLst>
      <p:ext uri="{BB962C8B-B14F-4D97-AF65-F5344CB8AC3E}">
        <p14:creationId xmlns:p14="http://schemas.microsoft.com/office/powerpoint/2010/main" val="2802275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A23449-609E-FDA3-0245-44431B584E67}"/>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59E3C801-8BA2-B1B0-13B1-FD82210BAFC9}"/>
              </a:ext>
            </a:extLst>
          </p:cNvPr>
          <p:cNvSpPr txBox="1"/>
          <p:nvPr/>
        </p:nvSpPr>
        <p:spPr>
          <a:xfrm>
            <a:off x="5108580" y="4999395"/>
            <a:ext cx="8070839" cy="922945"/>
          </a:xfrm>
          <a:prstGeom prst="rect">
            <a:avLst/>
          </a:prstGeom>
        </p:spPr>
        <p:txBody>
          <a:bodyPr wrap="square" lIns="0" tIns="0" rIns="0" bIns="0" rtlCol="0" anchor="t">
            <a:spAutoFit/>
          </a:bodyPr>
          <a:lstStyle/>
          <a:p>
            <a:pPr algn="l">
              <a:lnSpc>
                <a:spcPts val="6600"/>
              </a:lnSpc>
            </a:pPr>
            <a:r>
              <a:rPr lang="en-US" sz="9600" dirty="0">
                <a:solidFill>
                  <a:srgbClr val="EC6242"/>
                </a:solidFill>
                <a:latin typeface="Fredoka"/>
                <a:ea typeface="Fredoka"/>
                <a:cs typeface="Fredoka"/>
                <a:sym typeface="Fredoka"/>
              </a:rPr>
              <a:t>Our Services</a:t>
            </a:r>
          </a:p>
        </p:txBody>
      </p:sp>
      <p:sp>
        <p:nvSpPr>
          <p:cNvPr id="15" name="TextBox 15">
            <a:extLst>
              <a:ext uri="{FF2B5EF4-FFF2-40B4-BE49-F238E27FC236}">
                <a16:creationId xmlns:a16="http://schemas.microsoft.com/office/drawing/2014/main" id="{325865D3-7F8E-C620-0DCE-27A2F5716105}"/>
              </a:ext>
            </a:extLst>
          </p:cNvPr>
          <p:cNvSpPr txBox="1"/>
          <p:nvPr/>
        </p:nvSpPr>
        <p:spPr>
          <a:xfrm>
            <a:off x="1028700" y="672675"/>
            <a:ext cx="5688147" cy="701499"/>
          </a:xfrm>
          <a:prstGeom prst="rect">
            <a:avLst/>
          </a:prstGeom>
        </p:spPr>
        <p:txBody>
          <a:bodyPr lIns="0" tIns="0" rIns="0" bIns="0" rtlCol="0" anchor="t">
            <a:spAutoFit/>
          </a:bodyPr>
          <a:lstStyle/>
          <a:p>
            <a:pPr algn="l">
              <a:lnSpc>
                <a:spcPts val="2799"/>
              </a:lnSpc>
            </a:pPr>
            <a:r>
              <a:rPr lang="en-US" sz="1999">
                <a:solidFill>
                  <a:srgbClr val="545454"/>
                </a:solidFill>
                <a:latin typeface="Hero"/>
                <a:ea typeface="Hero"/>
                <a:cs typeface="Hero"/>
                <a:sym typeface="Hero"/>
              </a:rPr>
              <a:t>Charity No. 1185092</a:t>
            </a:r>
          </a:p>
          <a:p>
            <a:pPr algn="l">
              <a:lnSpc>
                <a:spcPts val="2799"/>
              </a:lnSpc>
            </a:pPr>
            <a:r>
              <a:rPr lang="en-US" sz="1999">
                <a:solidFill>
                  <a:srgbClr val="545454"/>
                </a:solidFill>
                <a:latin typeface="Hero"/>
                <a:ea typeface="Hero"/>
                <a:cs typeface="Hero"/>
                <a:sym typeface="Hero"/>
              </a:rPr>
              <a:t>firststepsed.co.uk </a:t>
            </a:r>
          </a:p>
        </p:txBody>
      </p:sp>
      <p:sp>
        <p:nvSpPr>
          <p:cNvPr id="16" name="AutoShape 16">
            <a:extLst>
              <a:ext uri="{FF2B5EF4-FFF2-40B4-BE49-F238E27FC236}">
                <a16:creationId xmlns:a16="http://schemas.microsoft.com/office/drawing/2014/main" id="{D01DFF37-4A80-0C14-037E-D2ACD27912A8}"/>
              </a:ext>
            </a:extLst>
          </p:cNvPr>
          <p:cNvSpPr/>
          <p:nvPr/>
        </p:nvSpPr>
        <p:spPr>
          <a:xfrm>
            <a:off x="1028700" y="5460868"/>
            <a:ext cx="112078" cy="1710420"/>
          </a:xfrm>
          <a:prstGeom prst="rect">
            <a:avLst/>
          </a:prstGeom>
          <a:solidFill>
            <a:srgbClr val="3D5A98"/>
          </a:solidFill>
        </p:spPr>
        <p:txBody>
          <a:bodyPr/>
          <a:lstStyle/>
          <a:p>
            <a:endParaRPr lang="en-GB"/>
          </a:p>
        </p:txBody>
      </p:sp>
      <p:sp>
        <p:nvSpPr>
          <p:cNvPr id="17" name="AutoShape 17">
            <a:extLst>
              <a:ext uri="{FF2B5EF4-FFF2-40B4-BE49-F238E27FC236}">
                <a16:creationId xmlns:a16="http://schemas.microsoft.com/office/drawing/2014/main" id="{FB6BC54E-F09A-DFB6-13F1-DEF67BBDA85A}"/>
              </a:ext>
            </a:extLst>
          </p:cNvPr>
          <p:cNvSpPr/>
          <p:nvPr/>
        </p:nvSpPr>
        <p:spPr>
          <a:xfrm>
            <a:off x="1073886" y="7171288"/>
            <a:ext cx="21705" cy="4099954"/>
          </a:xfrm>
          <a:prstGeom prst="rect">
            <a:avLst/>
          </a:prstGeom>
          <a:solidFill>
            <a:srgbClr val="545454"/>
          </a:solidFill>
        </p:spPr>
        <p:txBody>
          <a:bodyPr/>
          <a:lstStyle/>
          <a:p>
            <a:endParaRPr lang="en-GB"/>
          </a:p>
        </p:txBody>
      </p:sp>
      <p:pic>
        <p:nvPicPr>
          <p:cNvPr id="3" name="Picture 2" descr="A colorful logo with black background">
            <a:extLst>
              <a:ext uri="{FF2B5EF4-FFF2-40B4-BE49-F238E27FC236}">
                <a16:creationId xmlns:a16="http://schemas.microsoft.com/office/drawing/2014/main" id="{C1CEA260-B68D-685C-7FC6-51960B3ED5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28490" y="-15814"/>
            <a:ext cx="2247900" cy="2247900"/>
          </a:xfrm>
          <a:prstGeom prst="rect">
            <a:avLst/>
          </a:prstGeom>
        </p:spPr>
      </p:pic>
    </p:spTree>
    <p:extLst>
      <p:ext uri="{BB962C8B-B14F-4D97-AF65-F5344CB8AC3E}">
        <p14:creationId xmlns:p14="http://schemas.microsoft.com/office/powerpoint/2010/main" val="528610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B0E78F-CA29-A315-0B57-08AE9F48FE2C}"/>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41F4AFEC-40DC-D051-79E3-F31EDBC5C6CC}"/>
              </a:ext>
            </a:extLst>
          </p:cNvPr>
          <p:cNvSpPr txBox="1"/>
          <p:nvPr/>
        </p:nvSpPr>
        <p:spPr>
          <a:xfrm>
            <a:off x="2139961" y="2247900"/>
            <a:ext cx="14243039" cy="846386"/>
          </a:xfrm>
          <a:prstGeom prst="rect">
            <a:avLst/>
          </a:prstGeom>
        </p:spPr>
        <p:txBody>
          <a:bodyPr wrap="square" lIns="0" tIns="0" rIns="0" bIns="0" rtlCol="0" anchor="t">
            <a:spAutoFit/>
          </a:bodyPr>
          <a:lstStyle/>
          <a:p>
            <a:pPr algn="l">
              <a:lnSpc>
                <a:spcPts val="6600"/>
              </a:lnSpc>
            </a:pPr>
            <a:r>
              <a:rPr lang="en-US" sz="6000" dirty="0">
                <a:solidFill>
                  <a:srgbClr val="EC6242"/>
                </a:solidFill>
                <a:latin typeface="Fredoka"/>
                <a:ea typeface="Fredoka"/>
                <a:cs typeface="Fredoka"/>
                <a:sym typeface="Fredoka"/>
              </a:rPr>
              <a:t>Our Services: One to One Support</a:t>
            </a:r>
          </a:p>
        </p:txBody>
      </p:sp>
      <p:sp>
        <p:nvSpPr>
          <p:cNvPr id="15" name="TextBox 15">
            <a:extLst>
              <a:ext uri="{FF2B5EF4-FFF2-40B4-BE49-F238E27FC236}">
                <a16:creationId xmlns:a16="http://schemas.microsoft.com/office/drawing/2014/main" id="{2FAF1E5E-966E-6292-316B-0F7AC6287D98}"/>
              </a:ext>
            </a:extLst>
          </p:cNvPr>
          <p:cNvSpPr txBox="1"/>
          <p:nvPr/>
        </p:nvSpPr>
        <p:spPr>
          <a:xfrm>
            <a:off x="1028700" y="672675"/>
            <a:ext cx="5688147" cy="701499"/>
          </a:xfrm>
          <a:prstGeom prst="rect">
            <a:avLst/>
          </a:prstGeom>
        </p:spPr>
        <p:txBody>
          <a:bodyPr lIns="0" tIns="0" rIns="0" bIns="0" rtlCol="0" anchor="t">
            <a:spAutoFit/>
          </a:bodyPr>
          <a:lstStyle/>
          <a:p>
            <a:pPr algn="l">
              <a:lnSpc>
                <a:spcPts val="2799"/>
              </a:lnSpc>
            </a:pPr>
            <a:r>
              <a:rPr lang="en-US" sz="1999">
                <a:solidFill>
                  <a:srgbClr val="545454"/>
                </a:solidFill>
                <a:latin typeface="Hero"/>
                <a:ea typeface="Hero"/>
                <a:cs typeface="Hero"/>
                <a:sym typeface="Hero"/>
              </a:rPr>
              <a:t>Charity No. 1185092</a:t>
            </a:r>
          </a:p>
          <a:p>
            <a:pPr algn="l">
              <a:lnSpc>
                <a:spcPts val="2799"/>
              </a:lnSpc>
            </a:pPr>
            <a:r>
              <a:rPr lang="en-US" sz="1999">
                <a:solidFill>
                  <a:srgbClr val="545454"/>
                </a:solidFill>
                <a:latin typeface="Hero"/>
                <a:ea typeface="Hero"/>
                <a:cs typeface="Hero"/>
                <a:sym typeface="Hero"/>
              </a:rPr>
              <a:t>firststepsed.co.uk </a:t>
            </a:r>
          </a:p>
        </p:txBody>
      </p:sp>
      <p:sp>
        <p:nvSpPr>
          <p:cNvPr id="16" name="AutoShape 16">
            <a:extLst>
              <a:ext uri="{FF2B5EF4-FFF2-40B4-BE49-F238E27FC236}">
                <a16:creationId xmlns:a16="http://schemas.microsoft.com/office/drawing/2014/main" id="{79857620-5933-6AAC-6C3E-A6CBAC7D52FB}"/>
              </a:ext>
            </a:extLst>
          </p:cNvPr>
          <p:cNvSpPr/>
          <p:nvPr/>
        </p:nvSpPr>
        <p:spPr>
          <a:xfrm>
            <a:off x="1028700" y="5460868"/>
            <a:ext cx="112078" cy="1710420"/>
          </a:xfrm>
          <a:prstGeom prst="rect">
            <a:avLst/>
          </a:prstGeom>
          <a:solidFill>
            <a:srgbClr val="3D5A98"/>
          </a:solidFill>
        </p:spPr>
        <p:txBody>
          <a:bodyPr/>
          <a:lstStyle/>
          <a:p>
            <a:endParaRPr lang="en-GB"/>
          </a:p>
        </p:txBody>
      </p:sp>
      <p:sp>
        <p:nvSpPr>
          <p:cNvPr id="17" name="AutoShape 17">
            <a:extLst>
              <a:ext uri="{FF2B5EF4-FFF2-40B4-BE49-F238E27FC236}">
                <a16:creationId xmlns:a16="http://schemas.microsoft.com/office/drawing/2014/main" id="{7A7E4B74-C8B7-2F5E-D70D-CD048E92E17F}"/>
              </a:ext>
            </a:extLst>
          </p:cNvPr>
          <p:cNvSpPr/>
          <p:nvPr/>
        </p:nvSpPr>
        <p:spPr>
          <a:xfrm>
            <a:off x="1073886" y="7171288"/>
            <a:ext cx="21705" cy="4099954"/>
          </a:xfrm>
          <a:prstGeom prst="rect">
            <a:avLst/>
          </a:prstGeom>
          <a:solidFill>
            <a:srgbClr val="545454"/>
          </a:solidFill>
        </p:spPr>
        <p:txBody>
          <a:bodyPr/>
          <a:lstStyle/>
          <a:p>
            <a:endParaRPr lang="en-GB"/>
          </a:p>
        </p:txBody>
      </p:sp>
      <p:sp>
        <p:nvSpPr>
          <p:cNvPr id="3" name="TextBox 2">
            <a:extLst>
              <a:ext uri="{FF2B5EF4-FFF2-40B4-BE49-F238E27FC236}">
                <a16:creationId xmlns:a16="http://schemas.microsoft.com/office/drawing/2014/main" id="{10852C4D-B006-6D33-A087-740DF10A987F}"/>
              </a:ext>
            </a:extLst>
          </p:cNvPr>
          <p:cNvSpPr txBox="1"/>
          <p:nvPr/>
        </p:nvSpPr>
        <p:spPr>
          <a:xfrm>
            <a:off x="2022480" y="3848100"/>
            <a:ext cx="14243039" cy="5632311"/>
          </a:xfrm>
          <a:prstGeom prst="rect">
            <a:avLst/>
          </a:prstGeom>
          <a:noFill/>
        </p:spPr>
        <p:txBody>
          <a:bodyPr wrap="square" rtlCol="0">
            <a:spAutoFit/>
          </a:bodyPr>
          <a:lstStyle/>
          <a:p>
            <a:pPr marL="571500" indent="-571500">
              <a:buFont typeface="Arial" panose="020B0604020202020204" pitchFamily="34" charset="0"/>
              <a:buChar char="•"/>
            </a:pPr>
            <a:r>
              <a:rPr lang="en-GB" sz="4000" dirty="0">
                <a:latin typeface="Hero" panose="020B0604020202020204" charset="0"/>
              </a:rPr>
              <a:t>Young person and a Specialist Support Officer (Via teams or face to face)</a:t>
            </a:r>
          </a:p>
          <a:p>
            <a:pPr marL="571500" indent="-571500">
              <a:buFont typeface="Arial" panose="020B0604020202020204" pitchFamily="34" charset="0"/>
              <a:buChar char="•"/>
            </a:pPr>
            <a:endParaRPr lang="en-GB" sz="4000" dirty="0">
              <a:latin typeface="Hero" panose="020B0604020202020204" charset="0"/>
            </a:endParaRPr>
          </a:p>
          <a:p>
            <a:pPr marL="571500" indent="-571500">
              <a:buFont typeface="Arial" panose="020B0604020202020204" pitchFamily="34" charset="0"/>
              <a:buChar char="•"/>
            </a:pPr>
            <a:r>
              <a:rPr lang="en-GB" sz="4000" dirty="0">
                <a:latin typeface="Hero" panose="020B0604020202020204" charset="0"/>
              </a:rPr>
              <a:t>10 sessions, each 45 minutes long</a:t>
            </a:r>
          </a:p>
          <a:p>
            <a:pPr marL="571500" indent="-571500">
              <a:buFont typeface="Arial" panose="020B0604020202020204" pitchFamily="34" charset="0"/>
              <a:buChar char="•"/>
            </a:pPr>
            <a:endParaRPr lang="en-GB" sz="4000" dirty="0">
              <a:latin typeface="Hero" panose="020B0604020202020204" charset="0"/>
            </a:endParaRPr>
          </a:p>
          <a:p>
            <a:pPr marL="571500" indent="-571500">
              <a:buFont typeface="Arial" panose="020B0604020202020204" pitchFamily="34" charset="0"/>
              <a:buChar char="•"/>
            </a:pPr>
            <a:r>
              <a:rPr lang="en-GB" sz="4000" dirty="0">
                <a:latin typeface="Hero" panose="020B0604020202020204" charset="0"/>
              </a:rPr>
              <a:t>Sessions include work around body image, relationships, coping techniques and anything else</a:t>
            </a:r>
          </a:p>
          <a:p>
            <a:pPr marL="571500" indent="-571500">
              <a:buFont typeface="Arial" panose="020B0604020202020204" pitchFamily="34" charset="0"/>
              <a:buChar char="•"/>
            </a:pPr>
            <a:endParaRPr lang="en-GB" sz="4000" dirty="0">
              <a:latin typeface="Hero" panose="020B0604020202020204" charset="0"/>
            </a:endParaRPr>
          </a:p>
          <a:p>
            <a:pPr marL="571500" indent="-571500">
              <a:buFont typeface="Arial" panose="020B0604020202020204" pitchFamily="34" charset="0"/>
              <a:buChar char="•"/>
            </a:pPr>
            <a:r>
              <a:rPr lang="en-GB" sz="4000" dirty="0">
                <a:latin typeface="Hero" panose="020B0604020202020204" charset="0"/>
              </a:rPr>
              <a:t>Person centred and service user led</a:t>
            </a:r>
          </a:p>
        </p:txBody>
      </p:sp>
      <p:pic>
        <p:nvPicPr>
          <p:cNvPr id="4" name="Picture 3" descr="A colorful logo with black background">
            <a:extLst>
              <a:ext uri="{FF2B5EF4-FFF2-40B4-BE49-F238E27FC236}">
                <a16:creationId xmlns:a16="http://schemas.microsoft.com/office/drawing/2014/main" id="{32CD705A-0BFA-FFD1-425C-D8CDCC566A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28490" y="-15814"/>
            <a:ext cx="2247900" cy="2247900"/>
          </a:xfrm>
          <a:prstGeom prst="rect">
            <a:avLst/>
          </a:prstGeom>
        </p:spPr>
      </p:pic>
    </p:spTree>
    <p:extLst>
      <p:ext uri="{BB962C8B-B14F-4D97-AF65-F5344CB8AC3E}">
        <p14:creationId xmlns:p14="http://schemas.microsoft.com/office/powerpoint/2010/main" val="3698049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60C47-9562-0F2E-EF44-4279B79B5F3C}"/>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C84F522F-D065-7130-DB1A-626184662F13}"/>
              </a:ext>
            </a:extLst>
          </p:cNvPr>
          <p:cNvSpPr/>
          <p:nvPr/>
        </p:nvSpPr>
        <p:spPr>
          <a:xfrm rot="-2290221">
            <a:off x="16245529" y="9060839"/>
            <a:ext cx="1950122" cy="967748"/>
          </a:xfrm>
          <a:custGeom>
            <a:avLst/>
            <a:gdLst/>
            <a:ahLst/>
            <a:cxnLst/>
            <a:rect l="l" t="t" r="r" b="b"/>
            <a:pathLst>
              <a:path w="1950122" h="967748">
                <a:moveTo>
                  <a:pt x="0" y="0"/>
                </a:moveTo>
                <a:lnTo>
                  <a:pt x="1950122" y="0"/>
                </a:lnTo>
                <a:lnTo>
                  <a:pt x="1950122" y="967748"/>
                </a:lnTo>
                <a:lnTo>
                  <a:pt x="0" y="9677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Freeform 3">
            <a:extLst>
              <a:ext uri="{FF2B5EF4-FFF2-40B4-BE49-F238E27FC236}">
                <a16:creationId xmlns:a16="http://schemas.microsoft.com/office/drawing/2014/main" id="{DF0F9B09-D0D5-F8A3-050B-0C1EE93DB5F6}"/>
              </a:ext>
            </a:extLst>
          </p:cNvPr>
          <p:cNvSpPr/>
          <p:nvPr/>
        </p:nvSpPr>
        <p:spPr>
          <a:xfrm rot="20959818">
            <a:off x="269286" y="5844538"/>
            <a:ext cx="756831" cy="1014087"/>
          </a:xfrm>
          <a:custGeom>
            <a:avLst/>
            <a:gdLst/>
            <a:ahLst/>
            <a:cxnLst/>
            <a:rect l="l" t="t" r="r" b="b"/>
            <a:pathLst>
              <a:path w="1456241" h="1553323">
                <a:moveTo>
                  <a:pt x="0" y="0"/>
                </a:moveTo>
                <a:lnTo>
                  <a:pt x="1456240" y="0"/>
                </a:lnTo>
                <a:lnTo>
                  <a:pt x="1456240" y="1553323"/>
                </a:lnTo>
                <a:lnTo>
                  <a:pt x="0" y="155332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Freeform 4">
            <a:extLst>
              <a:ext uri="{FF2B5EF4-FFF2-40B4-BE49-F238E27FC236}">
                <a16:creationId xmlns:a16="http://schemas.microsoft.com/office/drawing/2014/main" id="{955B5471-283C-41BA-8F58-E430F36FF150}"/>
              </a:ext>
            </a:extLst>
          </p:cNvPr>
          <p:cNvSpPr/>
          <p:nvPr/>
        </p:nvSpPr>
        <p:spPr>
          <a:xfrm flipV="1">
            <a:off x="0" y="-21356"/>
            <a:ext cx="3166648" cy="3388436"/>
          </a:xfrm>
          <a:custGeom>
            <a:avLst/>
            <a:gdLst/>
            <a:ahLst/>
            <a:cxnLst/>
            <a:rect l="l" t="t" r="r" b="b"/>
            <a:pathLst>
              <a:path w="3166648" h="3388436">
                <a:moveTo>
                  <a:pt x="0" y="3388436"/>
                </a:moveTo>
                <a:lnTo>
                  <a:pt x="3166648" y="3388436"/>
                </a:lnTo>
                <a:lnTo>
                  <a:pt x="3166648" y="0"/>
                </a:lnTo>
                <a:lnTo>
                  <a:pt x="0" y="0"/>
                </a:lnTo>
                <a:lnTo>
                  <a:pt x="0" y="3388436"/>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Freeform 5">
            <a:extLst>
              <a:ext uri="{FF2B5EF4-FFF2-40B4-BE49-F238E27FC236}">
                <a16:creationId xmlns:a16="http://schemas.microsoft.com/office/drawing/2014/main" id="{6A6FF8C4-DBE2-6FF3-9587-5F1EF78D8C0E}"/>
              </a:ext>
            </a:extLst>
          </p:cNvPr>
          <p:cNvSpPr/>
          <p:nvPr/>
        </p:nvSpPr>
        <p:spPr>
          <a:xfrm flipH="1" flipV="1">
            <a:off x="15119548" y="-21356"/>
            <a:ext cx="3166648" cy="3388436"/>
          </a:xfrm>
          <a:custGeom>
            <a:avLst/>
            <a:gdLst/>
            <a:ahLst/>
            <a:cxnLst/>
            <a:rect l="l" t="t" r="r" b="b"/>
            <a:pathLst>
              <a:path w="3166648" h="3388436">
                <a:moveTo>
                  <a:pt x="3166648" y="3388436"/>
                </a:moveTo>
                <a:lnTo>
                  <a:pt x="0" y="3388436"/>
                </a:lnTo>
                <a:lnTo>
                  <a:pt x="0" y="0"/>
                </a:lnTo>
                <a:lnTo>
                  <a:pt x="3166648" y="0"/>
                </a:lnTo>
                <a:lnTo>
                  <a:pt x="3166648" y="3388436"/>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9" name="Group 9">
            <a:extLst>
              <a:ext uri="{FF2B5EF4-FFF2-40B4-BE49-F238E27FC236}">
                <a16:creationId xmlns:a16="http://schemas.microsoft.com/office/drawing/2014/main" id="{14F2055D-51EE-5CB4-5CAB-AC7580E85E47}"/>
              </a:ext>
            </a:extLst>
          </p:cNvPr>
          <p:cNvGrpSpPr/>
          <p:nvPr/>
        </p:nvGrpSpPr>
        <p:grpSpPr>
          <a:xfrm>
            <a:off x="1295400" y="1943100"/>
            <a:ext cx="15426185" cy="7772399"/>
            <a:chOff x="0" y="0"/>
            <a:chExt cx="1109438" cy="1455715"/>
          </a:xfrm>
        </p:grpSpPr>
        <p:sp>
          <p:nvSpPr>
            <p:cNvPr id="10" name="Freeform 10">
              <a:extLst>
                <a:ext uri="{FF2B5EF4-FFF2-40B4-BE49-F238E27FC236}">
                  <a16:creationId xmlns:a16="http://schemas.microsoft.com/office/drawing/2014/main" id="{3B0BD9E8-918C-AF74-7B20-C0F61AF123A7}"/>
                </a:ext>
              </a:extLst>
            </p:cNvPr>
            <p:cNvSpPr/>
            <p:nvPr/>
          </p:nvSpPr>
          <p:spPr>
            <a:xfrm>
              <a:off x="0" y="0"/>
              <a:ext cx="1109438" cy="1455715"/>
            </a:xfrm>
            <a:custGeom>
              <a:avLst/>
              <a:gdLst/>
              <a:ahLst/>
              <a:cxnLst/>
              <a:rect l="l" t="t" r="r" b="b"/>
              <a:pathLst>
                <a:path w="1109438" h="1455715">
                  <a:moveTo>
                    <a:pt x="183789" y="0"/>
                  </a:moveTo>
                  <a:lnTo>
                    <a:pt x="925649" y="0"/>
                  </a:lnTo>
                  <a:cubicBezTo>
                    <a:pt x="1027153" y="0"/>
                    <a:pt x="1109438" y="82285"/>
                    <a:pt x="1109438" y="183789"/>
                  </a:cubicBezTo>
                  <a:lnTo>
                    <a:pt x="1109438" y="1271926"/>
                  </a:lnTo>
                  <a:cubicBezTo>
                    <a:pt x="1109438" y="1320669"/>
                    <a:pt x="1090074" y="1367417"/>
                    <a:pt x="1055607" y="1401884"/>
                  </a:cubicBezTo>
                  <a:cubicBezTo>
                    <a:pt x="1021140" y="1436351"/>
                    <a:pt x="974393" y="1455715"/>
                    <a:pt x="925649" y="1455715"/>
                  </a:cubicBezTo>
                  <a:lnTo>
                    <a:pt x="183789" y="1455715"/>
                  </a:lnTo>
                  <a:cubicBezTo>
                    <a:pt x="135045" y="1455715"/>
                    <a:pt x="88298" y="1436351"/>
                    <a:pt x="53831" y="1401884"/>
                  </a:cubicBezTo>
                  <a:cubicBezTo>
                    <a:pt x="19363" y="1367417"/>
                    <a:pt x="0" y="1320669"/>
                    <a:pt x="0" y="1271926"/>
                  </a:cubicBezTo>
                  <a:lnTo>
                    <a:pt x="0" y="183789"/>
                  </a:lnTo>
                  <a:cubicBezTo>
                    <a:pt x="0" y="135045"/>
                    <a:pt x="19363" y="88298"/>
                    <a:pt x="53831" y="53831"/>
                  </a:cubicBezTo>
                  <a:cubicBezTo>
                    <a:pt x="88298" y="19363"/>
                    <a:pt x="135045" y="0"/>
                    <a:pt x="183789" y="0"/>
                  </a:cubicBezTo>
                  <a:close/>
                </a:path>
              </a:pathLst>
            </a:custGeom>
            <a:solidFill>
              <a:srgbClr val="FFFFFF"/>
            </a:solidFill>
            <a:ln w="57150" cap="rnd">
              <a:solidFill>
                <a:srgbClr val="E46F27"/>
              </a:solidFill>
              <a:prstDash val="dash"/>
              <a:rou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11">
              <a:extLst>
                <a:ext uri="{FF2B5EF4-FFF2-40B4-BE49-F238E27FC236}">
                  <a16:creationId xmlns:a16="http://schemas.microsoft.com/office/drawing/2014/main" id="{18CDD598-3A75-6CD7-70FC-2420CB9492C4}"/>
                </a:ext>
              </a:extLst>
            </p:cNvPr>
            <p:cNvSpPr txBox="1"/>
            <p:nvPr/>
          </p:nvSpPr>
          <p:spPr>
            <a:xfrm>
              <a:off x="0" y="-38100"/>
              <a:ext cx="1109438" cy="1493815"/>
            </a:xfrm>
            <a:prstGeom prst="rect">
              <a:avLst/>
            </a:prstGeom>
          </p:spPr>
          <p:txBody>
            <a:bodyPr lIns="50800" tIns="50800" rIns="50800" bIns="50800" rtlCol="0" anchor="ctr"/>
            <a:lstStyle/>
            <a:p>
              <a:pPr marL="0" marR="0" lvl="0" indent="0" algn="ctr" defTabSz="914400" rtl="0" eaLnBrk="1" fontAlgn="auto" latinLnBrk="0" hangingPunct="1">
                <a:lnSpc>
                  <a:spcPts val="265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 name="TextBox 5">
            <a:extLst>
              <a:ext uri="{FF2B5EF4-FFF2-40B4-BE49-F238E27FC236}">
                <a16:creationId xmlns:a16="http://schemas.microsoft.com/office/drawing/2014/main" id="{4533E8DD-5D73-691E-E1C1-055F51728F77}"/>
              </a:ext>
            </a:extLst>
          </p:cNvPr>
          <p:cNvSpPr txBox="1"/>
          <p:nvPr/>
        </p:nvSpPr>
        <p:spPr>
          <a:xfrm>
            <a:off x="3166648" y="457398"/>
            <a:ext cx="12067534"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0" b="0" i="0" u="none" strike="noStrike" kern="1200" cap="none" spc="0" normalizeH="0" baseline="0" noProof="0" dirty="0">
                <a:ln>
                  <a:noFill/>
                </a:ln>
                <a:solidFill>
                  <a:srgbClr val="ED6243"/>
                </a:solidFill>
                <a:effectLst/>
                <a:uLnTx/>
                <a:uFillTx/>
                <a:latin typeface="Fredoka" panose="020B0604020202020204" charset="0"/>
              </a:rPr>
              <a:t>Accommodations</a:t>
            </a:r>
          </a:p>
        </p:txBody>
      </p:sp>
      <p:sp>
        <p:nvSpPr>
          <p:cNvPr id="7" name="TextBox 6">
            <a:extLst>
              <a:ext uri="{FF2B5EF4-FFF2-40B4-BE49-F238E27FC236}">
                <a16:creationId xmlns:a16="http://schemas.microsoft.com/office/drawing/2014/main" id="{B2483837-1A2A-E571-7DF9-CF331737715B}"/>
              </a:ext>
            </a:extLst>
          </p:cNvPr>
          <p:cNvSpPr txBox="1"/>
          <p:nvPr/>
        </p:nvSpPr>
        <p:spPr>
          <a:xfrm>
            <a:off x="3109331" y="2104555"/>
            <a:ext cx="12182168" cy="7971413"/>
          </a:xfrm>
          <a:prstGeom prst="rect">
            <a:avLst/>
          </a:prstGeom>
          <a:noFill/>
        </p:spPr>
        <p:txBody>
          <a:bodyPr wrap="square" lIns="91440" tIns="45720" rIns="91440" bIns="45720" rtlCol="0" anchor="t">
            <a:spAutoFit/>
          </a:bodyPr>
          <a:lstStyle/>
          <a:p>
            <a:pPr>
              <a:defRPr/>
            </a:pPr>
            <a:r>
              <a:rPr kumimoji="0" lang="en-US" sz="2800" b="1" i="0" u="none" strike="noStrike" kern="1200" cap="none" spc="0" normalizeH="0" baseline="0" noProof="0" dirty="0">
                <a:ln>
                  <a:noFill/>
                </a:ln>
                <a:effectLst/>
                <a:uLnTx/>
                <a:uFillTx/>
                <a:latin typeface="Hero" panose="020B0604020202020204" charset="0"/>
                <a:cs typeface="Opun Mai"/>
              </a:rPr>
              <a:t>For our neurodiverse service users we offer a variety of accommodations to our 1:1 support including:</a:t>
            </a:r>
          </a:p>
          <a:p>
            <a:pPr>
              <a:defRPr/>
            </a:pPr>
            <a:endParaRPr lang="en-US" sz="2800" dirty="0">
              <a:latin typeface="Hero" panose="020B0604020202020204" charset="0"/>
              <a:cs typeface="Opun Mai"/>
            </a:endParaRPr>
          </a:p>
          <a:p>
            <a:pPr marL="457200" indent="-457200">
              <a:buFont typeface="Wingdings" panose="05000000000000000000" pitchFamily="2" charset="2"/>
              <a:buChar char="v"/>
              <a:defRPr/>
            </a:pPr>
            <a:r>
              <a:rPr lang="en-US" sz="2800" dirty="0">
                <a:latin typeface="Hero" panose="020B0604020202020204" charset="0"/>
                <a:cs typeface="Opun Mai"/>
              </a:rPr>
              <a:t>Flexible session length – sessions can run from anywhere between 20 and 50 minutes depending on the SU’s needs</a:t>
            </a:r>
          </a:p>
          <a:p>
            <a:pPr>
              <a:defRPr/>
            </a:pPr>
            <a:endParaRPr lang="en-US" sz="2800" dirty="0">
              <a:latin typeface="Hero" panose="020B0604020202020204" charset="0"/>
              <a:cs typeface="Opun Mai"/>
            </a:endParaRPr>
          </a:p>
          <a:p>
            <a:pPr marL="457200" indent="-457200">
              <a:buFont typeface="Wingdings" panose="05000000000000000000" pitchFamily="2" charset="2"/>
              <a:buChar char="v"/>
              <a:defRPr/>
            </a:pPr>
            <a:r>
              <a:rPr kumimoji="0" lang="en-US" sz="2800" b="0" i="0" u="none" strike="noStrike" kern="1200" cap="none" spc="0" normalizeH="0" baseline="0" noProof="0" dirty="0">
                <a:ln>
                  <a:noFill/>
                </a:ln>
                <a:effectLst/>
                <a:uLnTx/>
                <a:uFillTx/>
                <a:latin typeface="Hero" panose="020B0604020202020204" charset="0"/>
                <a:cs typeface="Opun Mai"/>
              </a:rPr>
              <a:t>More creative sessions – we </a:t>
            </a:r>
            <a:r>
              <a:rPr lang="en-US" sz="2800" dirty="0">
                <a:latin typeface="Hero" panose="020B0604020202020204" charset="0"/>
                <a:cs typeface="Opun Mai"/>
              </a:rPr>
              <a:t>will facilitate drawing exercises, play doh </a:t>
            </a:r>
            <a:r>
              <a:rPr lang="en-US" sz="2800" dirty="0" err="1">
                <a:latin typeface="Hero" panose="020B0604020202020204" charset="0"/>
                <a:cs typeface="Opun Mai"/>
              </a:rPr>
              <a:t>etc</a:t>
            </a:r>
            <a:endParaRPr lang="en-US" sz="2800" dirty="0">
              <a:latin typeface="Hero" panose="020B0604020202020204" charset="0"/>
              <a:cs typeface="Opun Mai"/>
            </a:endParaRPr>
          </a:p>
          <a:p>
            <a:pPr>
              <a:defRPr/>
            </a:pPr>
            <a:endParaRPr lang="en-US" sz="2800" dirty="0">
              <a:latin typeface="Hero" panose="020B0604020202020204" charset="0"/>
              <a:cs typeface="Opun Mai"/>
            </a:endParaRPr>
          </a:p>
          <a:p>
            <a:pPr marL="457200" indent="-457200">
              <a:buFont typeface="Wingdings" panose="05000000000000000000" pitchFamily="2" charset="2"/>
              <a:buChar char="v"/>
              <a:defRPr/>
            </a:pPr>
            <a:r>
              <a:rPr lang="en-US" sz="2800" dirty="0">
                <a:latin typeface="Hero" panose="020B0604020202020204" charset="0"/>
                <a:cs typeface="Opun Mai"/>
              </a:rPr>
              <a:t>Dim lighting </a:t>
            </a:r>
          </a:p>
          <a:p>
            <a:pPr>
              <a:defRPr/>
            </a:pPr>
            <a:endParaRPr lang="en-US" sz="2800" dirty="0">
              <a:latin typeface="Hero" panose="020B0604020202020204" charset="0"/>
              <a:cs typeface="Opun Mai"/>
            </a:endParaRPr>
          </a:p>
          <a:p>
            <a:pPr marL="457200" indent="-457200">
              <a:buFont typeface="Wingdings" panose="05000000000000000000" pitchFamily="2" charset="2"/>
              <a:buChar char="v"/>
              <a:defRPr/>
            </a:pPr>
            <a:r>
              <a:rPr kumimoji="0" lang="en-US" sz="2800" b="0" i="0" u="none" strike="noStrike" kern="1200" cap="none" spc="0" normalizeH="0" baseline="0" noProof="0" dirty="0">
                <a:ln>
                  <a:noFill/>
                </a:ln>
                <a:effectLst/>
                <a:uLnTx/>
                <a:uFillTx/>
                <a:latin typeface="Hero" panose="020B0604020202020204" charset="0"/>
                <a:cs typeface="Opun Mai"/>
              </a:rPr>
              <a:t>Fi</a:t>
            </a:r>
            <a:r>
              <a:rPr lang="en-US" sz="2800" dirty="0" err="1">
                <a:latin typeface="Hero" panose="020B0604020202020204" charset="0"/>
                <a:cs typeface="Opun Mai"/>
              </a:rPr>
              <a:t>dget</a:t>
            </a:r>
            <a:r>
              <a:rPr lang="en-US" sz="2800" dirty="0">
                <a:latin typeface="Hero" panose="020B0604020202020204" charset="0"/>
                <a:cs typeface="Opun Mai"/>
              </a:rPr>
              <a:t> and stim toys always provided</a:t>
            </a:r>
          </a:p>
          <a:p>
            <a:pPr>
              <a:defRPr/>
            </a:pPr>
            <a:endParaRPr lang="en-US" sz="2800" dirty="0">
              <a:latin typeface="Hero" panose="020B0604020202020204" charset="0"/>
              <a:cs typeface="Opun Mai"/>
            </a:endParaRPr>
          </a:p>
          <a:p>
            <a:pPr marL="457200" indent="-457200">
              <a:buFont typeface="Wingdings" panose="05000000000000000000" pitchFamily="2" charset="2"/>
              <a:buChar char="v"/>
              <a:defRPr/>
            </a:pPr>
            <a:r>
              <a:rPr kumimoji="0" lang="en-US" sz="2800" b="0" i="0" u="none" strike="noStrike" kern="1200" cap="none" spc="0" normalizeH="0" baseline="0" noProof="0" dirty="0">
                <a:ln>
                  <a:noFill/>
                </a:ln>
                <a:effectLst/>
                <a:uLnTx/>
                <a:uFillTx/>
                <a:latin typeface="Hero" panose="020B0604020202020204" charset="0"/>
                <a:cs typeface="Opun Mai"/>
              </a:rPr>
              <a:t>We include parents/carers where appropriate</a:t>
            </a:r>
          </a:p>
          <a:p>
            <a:pPr>
              <a:defRPr/>
            </a:pPr>
            <a:endParaRPr kumimoji="0" lang="en-US" sz="2800" b="0" i="0" u="none" strike="noStrike" kern="1200" cap="none" spc="0" normalizeH="0" baseline="0" noProof="0" dirty="0">
              <a:ln>
                <a:noFill/>
              </a:ln>
              <a:effectLst/>
              <a:uLnTx/>
              <a:uFillTx/>
              <a:latin typeface="Hero" panose="020B0604020202020204" charset="0"/>
              <a:cs typeface="Opun Mai"/>
            </a:endParaRPr>
          </a:p>
          <a:p>
            <a:pPr marL="457200" indent="-457200">
              <a:buFont typeface="Wingdings" panose="05000000000000000000" pitchFamily="2" charset="2"/>
              <a:buChar char="v"/>
              <a:defRPr/>
            </a:pPr>
            <a:r>
              <a:rPr lang="en-US" sz="2800" dirty="0">
                <a:latin typeface="Hero" panose="020B0604020202020204" charset="0"/>
                <a:cs typeface="Opun Mai"/>
              </a:rPr>
              <a:t>Sessions can be done every other week if the SU needs more time to process</a:t>
            </a:r>
            <a:endParaRPr kumimoji="0" lang="en-US" sz="2800" b="0" i="0" u="none" strike="noStrike" kern="1200" cap="none" spc="0" normalizeH="0" baseline="0" noProof="0" dirty="0">
              <a:ln>
                <a:noFill/>
              </a:ln>
              <a:effectLst/>
              <a:uLnTx/>
              <a:uFillTx/>
              <a:latin typeface="Hero" panose="020B0604020202020204" charset="0"/>
              <a:cs typeface="Opun Mai"/>
            </a:endParaRPr>
          </a:p>
          <a:p>
            <a:pPr marL="457200" indent="-457200">
              <a:buFont typeface="Wingdings" panose="05000000000000000000" pitchFamily="2" charset="2"/>
              <a:buChar char="v"/>
              <a:defRPr/>
            </a:pPr>
            <a:endParaRPr kumimoji="0" lang="en-US" sz="2800" b="0" i="0" u="none" strike="noStrike" kern="1200" cap="none" spc="0" normalizeH="0" baseline="0" noProof="0" dirty="0">
              <a:ln>
                <a:noFill/>
              </a:ln>
              <a:solidFill>
                <a:srgbClr val="335188"/>
              </a:solidFill>
              <a:effectLst/>
              <a:uLnTx/>
              <a:uFillTx/>
              <a:latin typeface="Opun Mai"/>
              <a:cs typeface="Opun Mai"/>
            </a:endParaRPr>
          </a:p>
        </p:txBody>
      </p:sp>
    </p:spTree>
    <p:extLst>
      <p:ext uri="{BB962C8B-B14F-4D97-AF65-F5344CB8AC3E}">
        <p14:creationId xmlns:p14="http://schemas.microsoft.com/office/powerpoint/2010/main" val="3741735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46413D-7EEB-8567-33C4-0901238C7C19}"/>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D25CDD46-7468-01D7-7530-604205735E95}"/>
              </a:ext>
            </a:extLst>
          </p:cNvPr>
          <p:cNvSpPr txBox="1"/>
          <p:nvPr/>
        </p:nvSpPr>
        <p:spPr>
          <a:xfrm>
            <a:off x="2139961" y="2247900"/>
            <a:ext cx="14243039" cy="846386"/>
          </a:xfrm>
          <a:prstGeom prst="rect">
            <a:avLst/>
          </a:prstGeom>
        </p:spPr>
        <p:txBody>
          <a:bodyPr wrap="square" lIns="0" tIns="0" rIns="0" bIns="0" rtlCol="0" anchor="t">
            <a:spAutoFit/>
          </a:bodyPr>
          <a:lstStyle/>
          <a:p>
            <a:pPr algn="l">
              <a:lnSpc>
                <a:spcPts val="6600"/>
              </a:lnSpc>
            </a:pPr>
            <a:r>
              <a:rPr lang="en-US" sz="6000" dirty="0">
                <a:solidFill>
                  <a:srgbClr val="EC6242"/>
                </a:solidFill>
                <a:latin typeface="Fredoka"/>
                <a:ea typeface="Fredoka"/>
                <a:cs typeface="Fredoka"/>
                <a:sym typeface="Fredoka"/>
              </a:rPr>
              <a:t>Our Services: Workshops</a:t>
            </a:r>
          </a:p>
        </p:txBody>
      </p:sp>
      <p:sp>
        <p:nvSpPr>
          <p:cNvPr id="15" name="TextBox 15">
            <a:extLst>
              <a:ext uri="{FF2B5EF4-FFF2-40B4-BE49-F238E27FC236}">
                <a16:creationId xmlns:a16="http://schemas.microsoft.com/office/drawing/2014/main" id="{FB4BAB8C-DDB7-EC21-654F-CD944959B47A}"/>
              </a:ext>
            </a:extLst>
          </p:cNvPr>
          <p:cNvSpPr txBox="1"/>
          <p:nvPr/>
        </p:nvSpPr>
        <p:spPr>
          <a:xfrm>
            <a:off x="1028700" y="672675"/>
            <a:ext cx="5688147" cy="701499"/>
          </a:xfrm>
          <a:prstGeom prst="rect">
            <a:avLst/>
          </a:prstGeom>
        </p:spPr>
        <p:txBody>
          <a:bodyPr lIns="0" tIns="0" rIns="0" bIns="0" rtlCol="0" anchor="t">
            <a:spAutoFit/>
          </a:bodyPr>
          <a:lstStyle/>
          <a:p>
            <a:pPr algn="l">
              <a:lnSpc>
                <a:spcPts val="2799"/>
              </a:lnSpc>
            </a:pPr>
            <a:r>
              <a:rPr lang="en-US" sz="1999">
                <a:solidFill>
                  <a:srgbClr val="545454"/>
                </a:solidFill>
                <a:latin typeface="Hero"/>
                <a:ea typeface="Hero"/>
                <a:cs typeface="Hero"/>
                <a:sym typeface="Hero"/>
              </a:rPr>
              <a:t>Charity No. 1185092</a:t>
            </a:r>
          </a:p>
          <a:p>
            <a:pPr algn="l">
              <a:lnSpc>
                <a:spcPts val="2799"/>
              </a:lnSpc>
            </a:pPr>
            <a:r>
              <a:rPr lang="en-US" sz="1999">
                <a:solidFill>
                  <a:srgbClr val="545454"/>
                </a:solidFill>
                <a:latin typeface="Hero"/>
                <a:ea typeface="Hero"/>
                <a:cs typeface="Hero"/>
                <a:sym typeface="Hero"/>
              </a:rPr>
              <a:t>firststepsed.co.uk </a:t>
            </a:r>
          </a:p>
        </p:txBody>
      </p:sp>
      <p:sp>
        <p:nvSpPr>
          <p:cNvPr id="16" name="AutoShape 16">
            <a:extLst>
              <a:ext uri="{FF2B5EF4-FFF2-40B4-BE49-F238E27FC236}">
                <a16:creationId xmlns:a16="http://schemas.microsoft.com/office/drawing/2014/main" id="{E3BCFE5A-6E7F-7087-F48E-38698D877AEC}"/>
              </a:ext>
            </a:extLst>
          </p:cNvPr>
          <p:cNvSpPr/>
          <p:nvPr/>
        </p:nvSpPr>
        <p:spPr>
          <a:xfrm>
            <a:off x="1028700" y="5460868"/>
            <a:ext cx="112078" cy="1710420"/>
          </a:xfrm>
          <a:prstGeom prst="rect">
            <a:avLst/>
          </a:prstGeom>
          <a:solidFill>
            <a:srgbClr val="3D5A98"/>
          </a:solidFill>
        </p:spPr>
        <p:txBody>
          <a:bodyPr/>
          <a:lstStyle/>
          <a:p>
            <a:endParaRPr lang="en-GB"/>
          </a:p>
        </p:txBody>
      </p:sp>
      <p:sp>
        <p:nvSpPr>
          <p:cNvPr id="17" name="AutoShape 17">
            <a:extLst>
              <a:ext uri="{FF2B5EF4-FFF2-40B4-BE49-F238E27FC236}">
                <a16:creationId xmlns:a16="http://schemas.microsoft.com/office/drawing/2014/main" id="{85F0BCEF-11CD-03A0-4FB8-C8A154E2163F}"/>
              </a:ext>
            </a:extLst>
          </p:cNvPr>
          <p:cNvSpPr/>
          <p:nvPr/>
        </p:nvSpPr>
        <p:spPr>
          <a:xfrm>
            <a:off x="1073886" y="7171288"/>
            <a:ext cx="21705" cy="4099954"/>
          </a:xfrm>
          <a:prstGeom prst="rect">
            <a:avLst/>
          </a:prstGeom>
          <a:solidFill>
            <a:srgbClr val="545454"/>
          </a:solidFill>
        </p:spPr>
        <p:txBody>
          <a:bodyPr/>
          <a:lstStyle/>
          <a:p>
            <a:endParaRPr lang="en-GB"/>
          </a:p>
        </p:txBody>
      </p:sp>
      <p:sp>
        <p:nvSpPr>
          <p:cNvPr id="3" name="TextBox 2">
            <a:extLst>
              <a:ext uri="{FF2B5EF4-FFF2-40B4-BE49-F238E27FC236}">
                <a16:creationId xmlns:a16="http://schemas.microsoft.com/office/drawing/2014/main" id="{07E6A8B5-D9E2-95A6-3467-292E8B07F923}"/>
              </a:ext>
            </a:extLst>
          </p:cNvPr>
          <p:cNvSpPr txBox="1"/>
          <p:nvPr/>
        </p:nvSpPr>
        <p:spPr>
          <a:xfrm>
            <a:off x="1828800" y="4000500"/>
            <a:ext cx="14554200" cy="5016758"/>
          </a:xfrm>
          <a:prstGeom prst="rect">
            <a:avLst/>
          </a:prstGeom>
          <a:noFill/>
        </p:spPr>
        <p:txBody>
          <a:bodyPr wrap="square" rtlCol="0">
            <a:spAutoFit/>
          </a:bodyPr>
          <a:lstStyle/>
          <a:p>
            <a:pPr marL="457200" indent="-457200">
              <a:buFont typeface="Arial" panose="020B0604020202020204" pitchFamily="34" charset="0"/>
              <a:buChar char="•"/>
            </a:pPr>
            <a:r>
              <a:rPr lang="en-GB" sz="4000" dirty="0">
                <a:latin typeface="Hero" panose="020B0604020202020204" charset="0"/>
              </a:rPr>
              <a:t>Wellbeing Workshop</a:t>
            </a:r>
          </a:p>
          <a:p>
            <a:endParaRPr lang="en-GB" sz="4000" dirty="0">
              <a:latin typeface="Hero" panose="020B0604020202020204" charset="0"/>
            </a:endParaRPr>
          </a:p>
          <a:p>
            <a:pPr marL="457200" indent="-457200">
              <a:buFont typeface="Arial" panose="020B0604020202020204" pitchFamily="34" charset="0"/>
              <a:buChar char="•"/>
            </a:pPr>
            <a:r>
              <a:rPr lang="en-GB" sz="4000" dirty="0">
                <a:latin typeface="Hero" panose="020B0604020202020204" charset="0"/>
              </a:rPr>
              <a:t>Body Image and Perception Workshop (10-15yrs, 16+)</a:t>
            </a:r>
          </a:p>
          <a:p>
            <a:endParaRPr lang="en-GB" sz="4000" dirty="0">
              <a:latin typeface="Hero" panose="020B0604020202020204" charset="0"/>
            </a:endParaRPr>
          </a:p>
          <a:p>
            <a:pPr marL="457200" indent="-457200">
              <a:buFont typeface="Arial" panose="020B0604020202020204" pitchFamily="34" charset="0"/>
              <a:buChar char="•"/>
            </a:pPr>
            <a:r>
              <a:rPr lang="en-GB" sz="4000" dirty="0">
                <a:latin typeface="Hero" panose="020B0604020202020204" charset="0"/>
              </a:rPr>
              <a:t>Boys and Men (12-17yrs)</a:t>
            </a:r>
          </a:p>
          <a:p>
            <a:endParaRPr lang="en-GB" sz="4000" dirty="0">
              <a:latin typeface="Hero" panose="020B0604020202020204" charset="0"/>
            </a:endParaRPr>
          </a:p>
          <a:p>
            <a:pPr marL="457200" indent="-457200">
              <a:buFont typeface="Arial" panose="020B0604020202020204" pitchFamily="34" charset="0"/>
              <a:buChar char="•"/>
            </a:pPr>
            <a:r>
              <a:rPr lang="en-GB" sz="4000" dirty="0">
                <a:latin typeface="Hero" panose="020B0604020202020204" charset="0"/>
              </a:rPr>
              <a:t>ARFID Workshop (7-14yrs, 15+)</a:t>
            </a:r>
          </a:p>
          <a:p>
            <a:pPr marL="457200" indent="-457200">
              <a:buFont typeface="Arial" panose="020B0604020202020204" pitchFamily="34" charset="0"/>
              <a:buChar char="•"/>
            </a:pPr>
            <a:endParaRPr lang="en-GB" sz="4000" dirty="0">
              <a:latin typeface="Hero" panose="020B0604020202020204" charset="0"/>
            </a:endParaRPr>
          </a:p>
        </p:txBody>
      </p:sp>
      <p:pic>
        <p:nvPicPr>
          <p:cNvPr id="4" name="Picture 3" descr="A colorful logo with black background">
            <a:extLst>
              <a:ext uri="{FF2B5EF4-FFF2-40B4-BE49-F238E27FC236}">
                <a16:creationId xmlns:a16="http://schemas.microsoft.com/office/drawing/2014/main" id="{28422C4B-90CA-783F-5F32-E8606DEDF6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28490" y="-15814"/>
            <a:ext cx="2247900" cy="2247900"/>
          </a:xfrm>
          <a:prstGeom prst="rect">
            <a:avLst/>
          </a:prstGeom>
        </p:spPr>
      </p:pic>
    </p:spTree>
    <p:extLst>
      <p:ext uri="{BB962C8B-B14F-4D97-AF65-F5344CB8AC3E}">
        <p14:creationId xmlns:p14="http://schemas.microsoft.com/office/powerpoint/2010/main" val="28846449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83819-C9CA-4AA6-3BF3-B171CA63CA83}"/>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307EF649-0B6C-860D-364A-B2A6CA3DEC8B}"/>
              </a:ext>
            </a:extLst>
          </p:cNvPr>
          <p:cNvSpPr txBox="1"/>
          <p:nvPr/>
        </p:nvSpPr>
        <p:spPr>
          <a:xfrm>
            <a:off x="2084843" y="1997444"/>
            <a:ext cx="14243039" cy="846386"/>
          </a:xfrm>
          <a:prstGeom prst="rect">
            <a:avLst/>
          </a:prstGeom>
        </p:spPr>
        <p:txBody>
          <a:bodyPr wrap="square" lIns="0" tIns="0" rIns="0" bIns="0" rtlCol="0" anchor="t">
            <a:spAutoFit/>
          </a:bodyPr>
          <a:lstStyle/>
          <a:p>
            <a:pPr algn="l">
              <a:lnSpc>
                <a:spcPts val="6600"/>
              </a:lnSpc>
            </a:pPr>
            <a:r>
              <a:rPr lang="en-US" sz="6000" dirty="0">
                <a:solidFill>
                  <a:srgbClr val="EC6242"/>
                </a:solidFill>
                <a:latin typeface="Fredoka"/>
                <a:ea typeface="Fredoka"/>
                <a:cs typeface="Fredoka"/>
                <a:sym typeface="Fredoka"/>
              </a:rPr>
              <a:t>Our Services: Skills for Carers</a:t>
            </a:r>
          </a:p>
        </p:txBody>
      </p:sp>
      <p:sp>
        <p:nvSpPr>
          <p:cNvPr id="15" name="TextBox 15">
            <a:extLst>
              <a:ext uri="{FF2B5EF4-FFF2-40B4-BE49-F238E27FC236}">
                <a16:creationId xmlns:a16="http://schemas.microsoft.com/office/drawing/2014/main" id="{09272E05-4D6E-447D-10EC-153B8A5AC0F1}"/>
              </a:ext>
            </a:extLst>
          </p:cNvPr>
          <p:cNvSpPr txBox="1"/>
          <p:nvPr/>
        </p:nvSpPr>
        <p:spPr>
          <a:xfrm>
            <a:off x="1028700" y="672675"/>
            <a:ext cx="5688147" cy="701499"/>
          </a:xfrm>
          <a:prstGeom prst="rect">
            <a:avLst/>
          </a:prstGeom>
        </p:spPr>
        <p:txBody>
          <a:bodyPr lIns="0" tIns="0" rIns="0" bIns="0" rtlCol="0" anchor="t">
            <a:spAutoFit/>
          </a:bodyPr>
          <a:lstStyle/>
          <a:p>
            <a:pPr algn="l">
              <a:lnSpc>
                <a:spcPts val="2799"/>
              </a:lnSpc>
            </a:pPr>
            <a:r>
              <a:rPr lang="en-US" sz="1999">
                <a:solidFill>
                  <a:srgbClr val="545454"/>
                </a:solidFill>
                <a:latin typeface="Hero"/>
                <a:ea typeface="Hero"/>
                <a:cs typeface="Hero"/>
                <a:sym typeface="Hero"/>
              </a:rPr>
              <a:t>Charity No. 1185092</a:t>
            </a:r>
          </a:p>
          <a:p>
            <a:pPr algn="l">
              <a:lnSpc>
                <a:spcPts val="2799"/>
              </a:lnSpc>
            </a:pPr>
            <a:r>
              <a:rPr lang="en-US" sz="1999">
                <a:solidFill>
                  <a:srgbClr val="545454"/>
                </a:solidFill>
                <a:latin typeface="Hero"/>
                <a:ea typeface="Hero"/>
                <a:cs typeface="Hero"/>
                <a:sym typeface="Hero"/>
              </a:rPr>
              <a:t>firststepsed.co.uk </a:t>
            </a:r>
          </a:p>
        </p:txBody>
      </p:sp>
      <p:sp>
        <p:nvSpPr>
          <p:cNvPr id="16" name="AutoShape 16">
            <a:extLst>
              <a:ext uri="{FF2B5EF4-FFF2-40B4-BE49-F238E27FC236}">
                <a16:creationId xmlns:a16="http://schemas.microsoft.com/office/drawing/2014/main" id="{A0CB8FCE-DBCD-92C1-DB64-38ACE2562165}"/>
              </a:ext>
            </a:extLst>
          </p:cNvPr>
          <p:cNvSpPr/>
          <p:nvPr/>
        </p:nvSpPr>
        <p:spPr>
          <a:xfrm>
            <a:off x="1028700" y="5460868"/>
            <a:ext cx="112078" cy="1710420"/>
          </a:xfrm>
          <a:prstGeom prst="rect">
            <a:avLst/>
          </a:prstGeom>
          <a:solidFill>
            <a:srgbClr val="3D5A98"/>
          </a:solidFill>
        </p:spPr>
        <p:txBody>
          <a:bodyPr/>
          <a:lstStyle/>
          <a:p>
            <a:endParaRPr lang="en-GB"/>
          </a:p>
        </p:txBody>
      </p:sp>
      <p:sp>
        <p:nvSpPr>
          <p:cNvPr id="17" name="AutoShape 17">
            <a:extLst>
              <a:ext uri="{FF2B5EF4-FFF2-40B4-BE49-F238E27FC236}">
                <a16:creationId xmlns:a16="http://schemas.microsoft.com/office/drawing/2014/main" id="{A7C1BECC-525B-6E7B-1A93-58C27D893B6E}"/>
              </a:ext>
            </a:extLst>
          </p:cNvPr>
          <p:cNvSpPr/>
          <p:nvPr/>
        </p:nvSpPr>
        <p:spPr>
          <a:xfrm>
            <a:off x="1073886" y="7171288"/>
            <a:ext cx="21705" cy="4099954"/>
          </a:xfrm>
          <a:prstGeom prst="rect">
            <a:avLst/>
          </a:prstGeom>
          <a:solidFill>
            <a:srgbClr val="545454"/>
          </a:solidFill>
        </p:spPr>
        <p:txBody>
          <a:bodyPr/>
          <a:lstStyle/>
          <a:p>
            <a:endParaRPr lang="en-GB"/>
          </a:p>
        </p:txBody>
      </p:sp>
      <p:sp>
        <p:nvSpPr>
          <p:cNvPr id="5" name="TextBox 4">
            <a:extLst>
              <a:ext uri="{FF2B5EF4-FFF2-40B4-BE49-F238E27FC236}">
                <a16:creationId xmlns:a16="http://schemas.microsoft.com/office/drawing/2014/main" id="{24815250-6321-2E9E-7FE1-F651D8FE8B93}"/>
              </a:ext>
            </a:extLst>
          </p:cNvPr>
          <p:cNvSpPr txBox="1"/>
          <p:nvPr/>
        </p:nvSpPr>
        <p:spPr>
          <a:xfrm>
            <a:off x="2028771" y="3009900"/>
            <a:ext cx="15185343" cy="7027565"/>
          </a:xfrm>
          <a:prstGeom prst="rect">
            <a:avLst/>
          </a:prstGeom>
          <a:noFill/>
        </p:spPr>
        <p:txBody>
          <a:bodyPr wrap="square">
            <a:spAutoFit/>
          </a:bodyPr>
          <a:lstStyle/>
          <a:p>
            <a:pPr marL="571500" indent="-571500" algn="l" rtl="0" fontAlgn="base">
              <a:spcAft>
                <a:spcPts val="800"/>
              </a:spcAft>
              <a:buFont typeface="Arial" panose="020B0604020202020204" pitchFamily="34" charset="0"/>
              <a:buChar char="•"/>
            </a:pPr>
            <a:r>
              <a:rPr lang="en-GB" sz="3200" i="0" dirty="0">
                <a:effectLst/>
                <a:latin typeface="Hero" panose="020B0604020202020204" charset="0"/>
              </a:rPr>
              <a:t>Three-week workshop designed for parents, carers and older siblings </a:t>
            </a:r>
          </a:p>
          <a:p>
            <a:pPr marL="571500" indent="-571500" algn="l" rtl="0" fontAlgn="base">
              <a:spcAft>
                <a:spcPts val="800"/>
              </a:spcAft>
              <a:buFont typeface="Arial" panose="020B0604020202020204" pitchFamily="34" charset="0"/>
              <a:buChar char="•"/>
            </a:pPr>
            <a:endParaRPr lang="en-GB" sz="3200" i="0" dirty="0">
              <a:effectLst/>
              <a:latin typeface="Hero" panose="020B0604020202020204" charset="0"/>
            </a:endParaRPr>
          </a:p>
          <a:p>
            <a:pPr marL="571500" indent="-571500" algn="l" rtl="0" fontAlgn="base">
              <a:spcAft>
                <a:spcPts val="800"/>
              </a:spcAft>
              <a:buFont typeface="Arial" panose="020B0604020202020204" pitchFamily="34" charset="0"/>
              <a:buChar char="•"/>
            </a:pPr>
            <a:r>
              <a:rPr lang="en-GB" sz="3200" i="0" dirty="0">
                <a:effectLst/>
                <a:latin typeface="Hero" panose="020B0604020202020204" charset="0"/>
              </a:rPr>
              <a:t>The aim is to support them whilst their loved one is receiving support</a:t>
            </a:r>
          </a:p>
          <a:p>
            <a:pPr marL="571500" indent="-571500" algn="l" rtl="0" fontAlgn="base">
              <a:spcAft>
                <a:spcPts val="800"/>
              </a:spcAft>
              <a:buFont typeface="Arial" panose="020B0604020202020204" pitchFamily="34" charset="0"/>
              <a:buChar char="•"/>
            </a:pPr>
            <a:endParaRPr lang="en-GB" sz="3200" i="0" dirty="0">
              <a:effectLst/>
              <a:latin typeface="Hero" panose="020B0604020202020204" charset="0"/>
            </a:endParaRPr>
          </a:p>
          <a:p>
            <a:pPr marL="571500" indent="-571500" algn="l" rtl="0" fontAlgn="base">
              <a:spcAft>
                <a:spcPts val="800"/>
              </a:spcAft>
              <a:buFont typeface="Arial" panose="020B0604020202020204" pitchFamily="34" charset="0"/>
              <a:buChar char="•"/>
            </a:pPr>
            <a:r>
              <a:rPr lang="en-GB" sz="3200" i="0" dirty="0">
                <a:effectLst/>
                <a:latin typeface="Hero" panose="020B0604020202020204" charset="0"/>
              </a:rPr>
              <a:t>The workshop helps develop knowledge and skills to enable someone to support their loved one with eating difficulties and body image concerns </a:t>
            </a:r>
          </a:p>
          <a:p>
            <a:pPr marL="571500" indent="-571500" algn="l" rtl="0" fontAlgn="base">
              <a:spcAft>
                <a:spcPts val="800"/>
              </a:spcAft>
              <a:buFont typeface="Arial" panose="020B0604020202020204" pitchFamily="34" charset="0"/>
              <a:buChar char="•"/>
            </a:pPr>
            <a:endParaRPr lang="en-GB" sz="3200" i="0" dirty="0">
              <a:effectLst/>
              <a:latin typeface="Hero" panose="020B0604020202020204" charset="0"/>
            </a:endParaRPr>
          </a:p>
          <a:p>
            <a:pPr marL="571500" indent="-571500" algn="l" rtl="0" fontAlgn="base">
              <a:spcAft>
                <a:spcPts val="800"/>
              </a:spcAft>
              <a:buFont typeface="Arial" panose="020B0604020202020204" pitchFamily="34" charset="0"/>
              <a:buChar char="•"/>
            </a:pPr>
            <a:r>
              <a:rPr lang="en-GB" sz="3200" i="0" dirty="0">
                <a:effectLst/>
                <a:latin typeface="Hero" panose="020B0604020202020204" charset="0"/>
              </a:rPr>
              <a:t>Based on the Maudsley Method</a:t>
            </a:r>
          </a:p>
          <a:p>
            <a:pPr marL="571500" indent="-571500" algn="l" rtl="0" fontAlgn="base">
              <a:spcAft>
                <a:spcPts val="800"/>
              </a:spcAft>
              <a:buFont typeface="Arial" panose="020B0604020202020204" pitchFamily="34" charset="0"/>
              <a:buChar char="•"/>
            </a:pPr>
            <a:endParaRPr lang="en-GB" sz="3200" dirty="0">
              <a:latin typeface="Hero" panose="020B0604020202020204" charset="0"/>
            </a:endParaRPr>
          </a:p>
          <a:p>
            <a:pPr marL="571500" indent="-571500" algn="l" rtl="0" fontAlgn="base">
              <a:spcAft>
                <a:spcPts val="800"/>
              </a:spcAft>
              <a:buFont typeface="Arial" panose="020B0604020202020204" pitchFamily="34" charset="0"/>
              <a:buChar char="•"/>
            </a:pPr>
            <a:r>
              <a:rPr lang="en-GB" sz="3200" i="0" dirty="0">
                <a:effectLst/>
                <a:latin typeface="Hero" panose="020B0604020202020204" charset="0"/>
              </a:rPr>
              <a:t>This is currently £45 for the 3 week course and unlimited drop in sessions</a:t>
            </a:r>
          </a:p>
          <a:p>
            <a:pPr algn="l" rtl="0" fontAlgn="base">
              <a:spcAft>
                <a:spcPts val="800"/>
              </a:spcAft>
            </a:pPr>
            <a:r>
              <a:rPr lang="en-GB" sz="3200" i="0" dirty="0">
                <a:effectLst/>
                <a:latin typeface="Hero" panose="020B0604020202020204" charset="0"/>
              </a:rPr>
              <a:t> </a:t>
            </a:r>
            <a:endParaRPr lang="en-GB" sz="3200" dirty="0">
              <a:latin typeface="Hero" panose="020B0604020202020204" charset="0"/>
            </a:endParaRPr>
          </a:p>
          <a:p>
            <a:pPr marL="571500" indent="-571500" algn="l" rtl="0" fontAlgn="base">
              <a:spcAft>
                <a:spcPts val="800"/>
              </a:spcAft>
              <a:buFont typeface="Arial" panose="020B0604020202020204" pitchFamily="34" charset="0"/>
              <a:buChar char="•"/>
            </a:pPr>
            <a:r>
              <a:rPr lang="en-GB" sz="3200" dirty="0">
                <a:latin typeface="Hero" panose="020B0604020202020204" charset="0"/>
              </a:rPr>
              <a:t>T</a:t>
            </a:r>
            <a:r>
              <a:rPr lang="en-GB" sz="3200" i="0" dirty="0">
                <a:effectLst/>
                <a:latin typeface="Hero" panose="020B0604020202020204" charset="0"/>
              </a:rPr>
              <a:t>he carer doesn’t need a dependent accessing our services </a:t>
            </a:r>
          </a:p>
        </p:txBody>
      </p:sp>
      <p:pic>
        <p:nvPicPr>
          <p:cNvPr id="3" name="Picture 2" descr="A colorful logo with black background">
            <a:extLst>
              <a:ext uri="{FF2B5EF4-FFF2-40B4-BE49-F238E27FC236}">
                <a16:creationId xmlns:a16="http://schemas.microsoft.com/office/drawing/2014/main" id="{666398E2-61CF-6C88-4D93-48621DD085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28490" y="-15814"/>
            <a:ext cx="2247900" cy="2247900"/>
          </a:xfrm>
          <a:prstGeom prst="rect">
            <a:avLst/>
          </a:prstGeom>
        </p:spPr>
      </p:pic>
    </p:spTree>
    <p:extLst>
      <p:ext uri="{BB962C8B-B14F-4D97-AF65-F5344CB8AC3E}">
        <p14:creationId xmlns:p14="http://schemas.microsoft.com/office/powerpoint/2010/main" val="16206803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C8008-44FC-76B6-E7C2-70F1966A3EC4}"/>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839F642A-333A-3E91-FACA-4EEF70B0E583}"/>
              </a:ext>
            </a:extLst>
          </p:cNvPr>
          <p:cNvSpPr txBox="1"/>
          <p:nvPr/>
        </p:nvSpPr>
        <p:spPr>
          <a:xfrm>
            <a:off x="2084843" y="1997444"/>
            <a:ext cx="14243039" cy="846386"/>
          </a:xfrm>
          <a:prstGeom prst="rect">
            <a:avLst/>
          </a:prstGeom>
        </p:spPr>
        <p:txBody>
          <a:bodyPr wrap="square" lIns="0" tIns="0" rIns="0" bIns="0" rtlCol="0" anchor="t">
            <a:spAutoFit/>
          </a:bodyPr>
          <a:lstStyle/>
          <a:p>
            <a:pPr algn="l">
              <a:lnSpc>
                <a:spcPts val="6600"/>
              </a:lnSpc>
            </a:pPr>
            <a:r>
              <a:rPr lang="en-US" sz="6000" dirty="0">
                <a:solidFill>
                  <a:srgbClr val="EC6242"/>
                </a:solidFill>
                <a:latin typeface="Fredoka"/>
                <a:ea typeface="Fredoka"/>
                <a:cs typeface="Fredoka"/>
                <a:sym typeface="Fredoka"/>
              </a:rPr>
              <a:t>Our Services: School Workshops</a:t>
            </a:r>
          </a:p>
        </p:txBody>
      </p:sp>
      <p:sp>
        <p:nvSpPr>
          <p:cNvPr id="15" name="TextBox 15">
            <a:extLst>
              <a:ext uri="{FF2B5EF4-FFF2-40B4-BE49-F238E27FC236}">
                <a16:creationId xmlns:a16="http://schemas.microsoft.com/office/drawing/2014/main" id="{C15366DE-EA16-A341-4DA6-A0CAE0C7C88D}"/>
              </a:ext>
            </a:extLst>
          </p:cNvPr>
          <p:cNvSpPr txBox="1"/>
          <p:nvPr/>
        </p:nvSpPr>
        <p:spPr>
          <a:xfrm>
            <a:off x="1028700" y="672675"/>
            <a:ext cx="5688147" cy="701499"/>
          </a:xfrm>
          <a:prstGeom prst="rect">
            <a:avLst/>
          </a:prstGeom>
        </p:spPr>
        <p:txBody>
          <a:bodyPr lIns="0" tIns="0" rIns="0" bIns="0" rtlCol="0" anchor="t">
            <a:spAutoFit/>
          </a:bodyPr>
          <a:lstStyle/>
          <a:p>
            <a:pPr algn="l">
              <a:lnSpc>
                <a:spcPts val="2799"/>
              </a:lnSpc>
            </a:pPr>
            <a:r>
              <a:rPr lang="en-US" sz="1999">
                <a:solidFill>
                  <a:srgbClr val="545454"/>
                </a:solidFill>
                <a:latin typeface="Hero"/>
                <a:ea typeface="Hero"/>
                <a:cs typeface="Hero"/>
                <a:sym typeface="Hero"/>
              </a:rPr>
              <a:t>Charity No. 1185092</a:t>
            </a:r>
          </a:p>
          <a:p>
            <a:pPr algn="l">
              <a:lnSpc>
                <a:spcPts val="2799"/>
              </a:lnSpc>
            </a:pPr>
            <a:r>
              <a:rPr lang="en-US" sz="1999">
                <a:solidFill>
                  <a:srgbClr val="545454"/>
                </a:solidFill>
                <a:latin typeface="Hero"/>
                <a:ea typeface="Hero"/>
                <a:cs typeface="Hero"/>
                <a:sym typeface="Hero"/>
              </a:rPr>
              <a:t>firststepsed.co.uk </a:t>
            </a:r>
          </a:p>
        </p:txBody>
      </p:sp>
      <p:sp>
        <p:nvSpPr>
          <p:cNvPr id="16" name="AutoShape 16">
            <a:extLst>
              <a:ext uri="{FF2B5EF4-FFF2-40B4-BE49-F238E27FC236}">
                <a16:creationId xmlns:a16="http://schemas.microsoft.com/office/drawing/2014/main" id="{497B97DD-80B2-A506-DF97-7F43752FD786}"/>
              </a:ext>
            </a:extLst>
          </p:cNvPr>
          <p:cNvSpPr/>
          <p:nvPr/>
        </p:nvSpPr>
        <p:spPr>
          <a:xfrm>
            <a:off x="1028700" y="5460868"/>
            <a:ext cx="112078" cy="1710420"/>
          </a:xfrm>
          <a:prstGeom prst="rect">
            <a:avLst/>
          </a:prstGeom>
          <a:solidFill>
            <a:srgbClr val="3D5A98"/>
          </a:solidFill>
        </p:spPr>
        <p:txBody>
          <a:bodyPr/>
          <a:lstStyle/>
          <a:p>
            <a:endParaRPr lang="en-GB"/>
          </a:p>
        </p:txBody>
      </p:sp>
      <p:sp>
        <p:nvSpPr>
          <p:cNvPr id="17" name="AutoShape 17">
            <a:extLst>
              <a:ext uri="{FF2B5EF4-FFF2-40B4-BE49-F238E27FC236}">
                <a16:creationId xmlns:a16="http://schemas.microsoft.com/office/drawing/2014/main" id="{AA5916FD-C1CD-EDD9-8B62-FCC45F0349A6}"/>
              </a:ext>
            </a:extLst>
          </p:cNvPr>
          <p:cNvSpPr/>
          <p:nvPr/>
        </p:nvSpPr>
        <p:spPr>
          <a:xfrm>
            <a:off x="1073886" y="7171288"/>
            <a:ext cx="21705" cy="4099954"/>
          </a:xfrm>
          <a:prstGeom prst="rect">
            <a:avLst/>
          </a:prstGeom>
          <a:solidFill>
            <a:srgbClr val="545454"/>
          </a:solidFill>
        </p:spPr>
        <p:txBody>
          <a:bodyPr/>
          <a:lstStyle/>
          <a:p>
            <a:endParaRPr lang="en-GB"/>
          </a:p>
        </p:txBody>
      </p:sp>
      <p:sp>
        <p:nvSpPr>
          <p:cNvPr id="5" name="TextBox 4">
            <a:extLst>
              <a:ext uri="{FF2B5EF4-FFF2-40B4-BE49-F238E27FC236}">
                <a16:creationId xmlns:a16="http://schemas.microsoft.com/office/drawing/2014/main" id="{899BA2DD-7970-5ACE-B530-359947337DCD}"/>
              </a:ext>
            </a:extLst>
          </p:cNvPr>
          <p:cNvSpPr txBox="1"/>
          <p:nvPr/>
        </p:nvSpPr>
        <p:spPr>
          <a:xfrm>
            <a:off x="2057526" y="3467100"/>
            <a:ext cx="15185343" cy="6145272"/>
          </a:xfrm>
          <a:prstGeom prst="rect">
            <a:avLst/>
          </a:prstGeom>
          <a:noFill/>
        </p:spPr>
        <p:txBody>
          <a:bodyPr wrap="square">
            <a:spAutoFit/>
          </a:bodyPr>
          <a:lstStyle/>
          <a:p>
            <a:pPr marL="571500" indent="-571500" algn="l" rtl="0" fontAlgn="base">
              <a:spcAft>
                <a:spcPts val="800"/>
              </a:spcAft>
              <a:buFont typeface="Arial" panose="020B0604020202020204" pitchFamily="34" charset="0"/>
              <a:buChar char="•"/>
            </a:pPr>
            <a:r>
              <a:rPr lang="en-GB" sz="4000" i="0" dirty="0">
                <a:effectLst/>
                <a:latin typeface="Hero" panose="020B0604020202020204" charset="0"/>
              </a:rPr>
              <a:t>Body Image Workshop Session for Primary and Secondary Schools</a:t>
            </a:r>
          </a:p>
          <a:p>
            <a:pPr marL="571500" indent="-571500" algn="l" rtl="0" fontAlgn="base">
              <a:spcAft>
                <a:spcPts val="800"/>
              </a:spcAft>
              <a:buFont typeface="Arial" panose="020B0604020202020204" pitchFamily="34" charset="0"/>
              <a:buChar char="•"/>
            </a:pPr>
            <a:r>
              <a:rPr lang="en-GB" sz="4000" i="0" dirty="0">
                <a:effectLst/>
                <a:latin typeface="Hero" panose="020B0604020202020204" charset="0"/>
              </a:rPr>
              <a:t>Assembly's</a:t>
            </a:r>
            <a:r>
              <a:rPr lang="en-GB" sz="4000" dirty="0">
                <a:latin typeface="Hero" panose="020B0604020202020204" charset="0"/>
              </a:rPr>
              <a:t> or Smaller Classroom Workshops</a:t>
            </a:r>
          </a:p>
          <a:p>
            <a:pPr marL="571500" indent="-571500" algn="l" rtl="0" fontAlgn="base">
              <a:spcAft>
                <a:spcPts val="800"/>
              </a:spcAft>
              <a:buFont typeface="Arial" panose="020B0604020202020204" pitchFamily="34" charset="0"/>
              <a:buChar char="•"/>
            </a:pPr>
            <a:r>
              <a:rPr lang="en-GB" sz="4000" i="0" dirty="0">
                <a:effectLst/>
                <a:latin typeface="Hero" panose="020B0604020202020204" charset="0"/>
              </a:rPr>
              <a:t>45 </a:t>
            </a:r>
            <a:r>
              <a:rPr lang="en-GB" sz="4000" dirty="0">
                <a:latin typeface="Hero" panose="020B0604020202020204" charset="0"/>
              </a:rPr>
              <a:t>minutes plus 15 minutes aftercare</a:t>
            </a:r>
          </a:p>
          <a:p>
            <a:pPr marL="571500" indent="-571500" algn="l" rtl="0" fontAlgn="base">
              <a:spcAft>
                <a:spcPts val="800"/>
              </a:spcAft>
              <a:buFont typeface="Arial" panose="020B0604020202020204" pitchFamily="34" charset="0"/>
              <a:buChar char="•"/>
            </a:pPr>
            <a:endParaRPr lang="en-GB" sz="4000" i="0" dirty="0">
              <a:effectLst/>
              <a:latin typeface="Hero" panose="020B0604020202020204" charset="0"/>
            </a:endParaRPr>
          </a:p>
          <a:p>
            <a:pPr marL="571500" indent="-571500" algn="l" rtl="0" fontAlgn="base">
              <a:spcAft>
                <a:spcPts val="800"/>
              </a:spcAft>
              <a:buFont typeface="Arial" panose="020B0604020202020204" pitchFamily="34" charset="0"/>
              <a:buChar char="•"/>
            </a:pPr>
            <a:r>
              <a:rPr lang="en-GB" sz="4000" i="0" dirty="0">
                <a:effectLst/>
                <a:latin typeface="Hero" panose="020B0604020202020204" charset="0"/>
              </a:rPr>
              <a:t>Please register interest on our website for more information and pricing:</a:t>
            </a:r>
          </a:p>
          <a:p>
            <a:pPr marL="571500" indent="-571500" algn="l" rtl="0" fontAlgn="base">
              <a:spcAft>
                <a:spcPts val="800"/>
              </a:spcAft>
              <a:buFont typeface="Arial" panose="020B0604020202020204" pitchFamily="34" charset="0"/>
              <a:buChar char="•"/>
            </a:pPr>
            <a:r>
              <a:rPr lang="en-GB" sz="4000" b="1" i="0" dirty="0">
                <a:effectLst/>
                <a:latin typeface="Hero" panose="020B0604020202020204" charset="0"/>
                <a:hlinkClick r:id="rId3"/>
              </a:rPr>
              <a:t>https://firststepsed.co.uk/services-and-support/support-in-schools/</a:t>
            </a:r>
            <a:endParaRPr lang="en-GB" sz="4000" b="1" i="0" dirty="0">
              <a:effectLst/>
              <a:latin typeface="Hero" panose="020B0604020202020204" charset="0"/>
            </a:endParaRPr>
          </a:p>
        </p:txBody>
      </p:sp>
      <p:pic>
        <p:nvPicPr>
          <p:cNvPr id="3" name="Picture 2" descr="A colorful logo with black background">
            <a:extLst>
              <a:ext uri="{FF2B5EF4-FFF2-40B4-BE49-F238E27FC236}">
                <a16:creationId xmlns:a16="http://schemas.microsoft.com/office/drawing/2014/main" id="{B2D422F1-536A-39F5-4F5B-F3070BF3177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028490" y="-15814"/>
            <a:ext cx="2247900" cy="2247900"/>
          </a:xfrm>
          <a:prstGeom prst="rect">
            <a:avLst/>
          </a:prstGeom>
        </p:spPr>
      </p:pic>
    </p:spTree>
    <p:extLst>
      <p:ext uri="{BB962C8B-B14F-4D97-AF65-F5344CB8AC3E}">
        <p14:creationId xmlns:p14="http://schemas.microsoft.com/office/powerpoint/2010/main" val="608288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F9388-8E3D-0843-202C-D7A57FA4AAA7}"/>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486A9971-2634-073D-DE0C-02067F7889B0}"/>
              </a:ext>
            </a:extLst>
          </p:cNvPr>
          <p:cNvSpPr txBox="1"/>
          <p:nvPr/>
        </p:nvSpPr>
        <p:spPr>
          <a:xfrm>
            <a:off x="2275222" y="1993351"/>
            <a:ext cx="14243039" cy="1692771"/>
          </a:xfrm>
          <a:prstGeom prst="rect">
            <a:avLst/>
          </a:prstGeom>
        </p:spPr>
        <p:txBody>
          <a:bodyPr wrap="square" lIns="0" tIns="0" rIns="0" bIns="0" rtlCol="0" anchor="t">
            <a:spAutoFit/>
          </a:bodyPr>
          <a:lstStyle/>
          <a:p>
            <a:pPr algn="l">
              <a:lnSpc>
                <a:spcPts val="6600"/>
              </a:lnSpc>
            </a:pPr>
            <a:r>
              <a:rPr lang="en-US" sz="6000" dirty="0">
                <a:solidFill>
                  <a:srgbClr val="EC6242"/>
                </a:solidFill>
                <a:latin typeface="Fredoka"/>
                <a:ea typeface="Fredoka"/>
                <a:cs typeface="Fredoka"/>
                <a:sym typeface="Fredoka"/>
              </a:rPr>
              <a:t>Our Services: Self Help Guided Resources</a:t>
            </a:r>
          </a:p>
        </p:txBody>
      </p:sp>
      <p:sp>
        <p:nvSpPr>
          <p:cNvPr id="15" name="TextBox 15">
            <a:extLst>
              <a:ext uri="{FF2B5EF4-FFF2-40B4-BE49-F238E27FC236}">
                <a16:creationId xmlns:a16="http://schemas.microsoft.com/office/drawing/2014/main" id="{E673A67F-07E2-29EC-5FDB-470DD0DDDD66}"/>
              </a:ext>
            </a:extLst>
          </p:cNvPr>
          <p:cNvSpPr txBox="1"/>
          <p:nvPr/>
        </p:nvSpPr>
        <p:spPr>
          <a:xfrm>
            <a:off x="1028700" y="672675"/>
            <a:ext cx="5688147" cy="701499"/>
          </a:xfrm>
          <a:prstGeom prst="rect">
            <a:avLst/>
          </a:prstGeom>
        </p:spPr>
        <p:txBody>
          <a:bodyPr lIns="0" tIns="0" rIns="0" bIns="0" rtlCol="0" anchor="t">
            <a:spAutoFit/>
          </a:bodyPr>
          <a:lstStyle/>
          <a:p>
            <a:pPr algn="l">
              <a:lnSpc>
                <a:spcPts val="2799"/>
              </a:lnSpc>
            </a:pPr>
            <a:r>
              <a:rPr lang="en-US" sz="1999">
                <a:solidFill>
                  <a:srgbClr val="545454"/>
                </a:solidFill>
                <a:latin typeface="Hero"/>
                <a:ea typeface="Hero"/>
                <a:cs typeface="Hero"/>
                <a:sym typeface="Hero"/>
              </a:rPr>
              <a:t>Charity No. 1185092</a:t>
            </a:r>
          </a:p>
          <a:p>
            <a:pPr algn="l">
              <a:lnSpc>
                <a:spcPts val="2799"/>
              </a:lnSpc>
            </a:pPr>
            <a:r>
              <a:rPr lang="en-US" sz="1999">
                <a:solidFill>
                  <a:srgbClr val="545454"/>
                </a:solidFill>
                <a:latin typeface="Hero"/>
                <a:ea typeface="Hero"/>
                <a:cs typeface="Hero"/>
                <a:sym typeface="Hero"/>
              </a:rPr>
              <a:t>firststepsed.co.uk </a:t>
            </a:r>
          </a:p>
        </p:txBody>
      </p:sp>
      <p:sp>
        <p:nvSpPr>
          <p:cNvPr id="16" name="AutoShape 16">
            <a:extLst>
              <a:ext uri="{FF2B5EF4-FFF2-40B4-BE49-F238E27FC236}">
                <a16:creationId xmlns:a16="http://schemas.microsoft.com/office/drawing/2014/main" id="{017ABFF5-8914-544D-B482-C66223741726}"/>
              </a:ext>
            </a:extLst>
          </p:cNvPr>
          <p:cNvSpPr/>
          <p:nvPr/>
        </p:nvSpPr>
        <p:spPr>
          <a:xfrm>
            <a:off x="1028700" y="5460868"/>
            <a:ext cx="112078" cy="1710420"/>
          </a:xfrm>
          <a:prstGeom prst="rect">
            <a:avLst/>
          </a:prstGeom>
          <a:solidFill>
            <a:srgbClr val="3D5A98"/>
          </a:solidFill>
        </p:spPr>
        <p:txBody>
          <a:bodyPr/>
          <a:lstStyle/>
          <a:p>
            <a:endParaRPr lang="en-GB"/>
          </a:p>
        </p:txBody>
      </p:sp>
      <p:sp>
        <p:nvSpPr>
          <p:cNvPr id="17" name="AutoShape 17">
            <a:extLst>
              <a:ext uri="{FF2B5EF4-FFF2-40B4-BE49-F238E27FC236}">
                <a16:creationId xmlns:a16="http://schemas.microsoft.com/office/drawing/2014/main" id="{A2B8E332-F0B2-7236-46F8-5B56D16CC4F1}"/>
              </a:ext>
            </a:extLst>
          </p:cNvPr>
          <p:cNvSpPr/>
          <p:nvPr/>
        </p:nvSpPr>
        <p:spPr>
          <a:xfrm>
            <a:off x="1073886" y="7171288"/>
            <a:ext cx="21705" cy="4099954"/>
          </a:xfrm>
          <a:prstGeom prst="rect">
            <a:avLst/>
          </a:prstGeom>
          <a:solidFill>
            <a:srgbClr val="545454"/>
          </a:solidFill>
        </p:spPr>
        <p:txBody>
          <a:bodyPr/>
          <a:lstStyle/>
          <a:p>
            <a:endParaRPr lang="en-GB"/>
          </a:p>
        </p:txBody>
      </p:sp>
      <p:sp>
        <p:nvSpPr>
          <p:cNvPr id="5" name="TextBox 4">
            <a:extLst>
              <a:ext uri="{FF2B5EF4-FFF2-40B4-BE49-F238E27FC236}">
                <a16:creationId xmlns:a16="http://schemas.microsoft.com/office/drawing/2014/main" id="{5AAD4226-AE1A-014B-3FBD-1A0BB7F1CDB1}"/>
              </a:ext>
            </a:extLst>
          </p:cNvPr>
          <p:cNvSpPr txBox="1"/>
          <p:nvPr/>
        </p:nvSpPr>
        <p:spPr>
          <a:xfrm>
            <a:off x="2028771" y="4098652"/>
            <a:ext cx="15185343" cy="6145272"/>
          </a:xfrm>
          <a:prstGeom prst="rect">
            <a:avLst/>
          </a:prstGeom>
          <a:noFill/>
        </p:spPr>
        <p:txBody>
          <a:bodyPr wrap="square">
            <a:spAutoFit/>
          </a:bodyPr>
          <a:lstStyle/>
          <a:p>
            <a:pPr marL="571500" indent="-571500" algn="l" rtl="0" fontAlgn="base">
              <a:spcAft>
                <a:spcPts val="800"/>
              </a:spcAft>
              <a:buFont typeface="Arial" panose="020B0604020202020204" pitchFamily="34" charset="0"/>
              <a:buChar char="•"/>
            </a:pPr>
            <a:r>
              <a:rPr lang="en-GB" sz="3500" i="0" dirty="0">
                <a:effectLst/>
                <a:latin typeface="Hero" panose="020B0604020202020204" charset="0"/>
              </a:rPr>
              <a:t>We currently have two Self-Help Guided Resources available on our website</a:t>
            </a:r>
          </a:p>
          <a:p>
            <a:pPr marL="571500" indent="-571500" algn="l" rtl="0" fontAlgn="base">
              <a:spcAft>
                <a:spcPts val="800"/>
              </a:spcAft>
              <a:buFont typeface="Arial" panose="020B0604020202020204" pitchFamily="34" charset="0"/>
              <a:buChar char="•"/>
            </a:pPr>
            <a:r>
              <a:rPr lang="en-GB" sz="3500" b="1" dirty="0">
                <a:latin typeface="Hero" panose="020B0604020202020204" charset="0"/>
              </a:rPr>
              <a:t>First Steps to Recovery – </a:t>
            </a:r>
            <a:r>
              <a:rPr lang="en-GB" sz="3500" dirty="0">
                <a:latin typeface="Hero" panose="020B0604020202020204" charset="0"/>
              </a:rPr>
              <a:t>For Service Users contemplating recovery </a:t>
            </a:r>
          </a:p>
          <a:p>
            <a:pPr marL="571500" indent="-571500" algn="l" rtl="0" fontAlgn="base">
              <a:spcAft>
                <a:spcPts val="800"/>
              </a:spcAft>
              <a:buFont typeface="Arial" panose="020B0604020202020204" pitchFamily="34" charset="0"/>
              <a:buChar char="•"/>
            </a:pPr>
            <a:r>
              <a:rPr lang="en-GB" sz="3500" b="1" dirty="0">
                <a:latin typeface="Hero" panose="020B0604020202020204" charset="0"/>
              </a:rPr>
              <a:t>Parent and Carer Guided Self-Help </a:t>
            </a:r>
            <a:r>
              <a:rPr lang="en-GB" sz="3500" dirty="0">
                <a:latin typeface="Hero" panose="020B0604020202020204" charset="0"/>
              </a:rPr>
              <a:t>– For anyone caring for a loved one struggling with an eating disorder or eating distress</a:t>
            </a:r>
          </a:p>
          <a:p>
            <a:pPr marL="571500" indent="-571500" algn="l" rtl="0" fontAlgn="base">
              <a:spcAft>
                <a:spcPts val="800"/>
              </a:spcAft>
              <a:buFont typeface="Arial" panose="020B0604020202020204" pitchFamily="34" charset="0"/>
              <a:buChar char="•"/>
            </a:pPr>
            <a:r>
              <a:rPr lang="en-GB" sz="3500" b="1" dirty="0">
                <a:solidFill>
                  <a:schemeClr val="accent1"/>
                </a:solidFill>
                <a:latin typeface="Hero" panose="020B0604020202020204" charset="0"/>
              </a:rPr>
              <a:t>These are completely free for anyone in Hertfordshire using code FSEDHERTS .</a:t>
            </a:r>
          </a:p>
          <a:p>
            <a:pPr algn="l" rtl="0" fontAlgn="base">
              <a:spcAft>
                <a:spcPts val="800"/>
              </a:spcAft>
            </a:pPr>
            <a:endParaRPr lang="en-GB" sz="3600" i="0" dirty="0">
              <a:solidFill>
                <a:srgbClr val="545454"/>
              </a:solidFill>
              <a:effectLst/>
              <a:latin typeface="Hero" panose="020B0604020202020204" charset="0"/>
              <a:hlinkClick r:id="rId3"/>
            </a:endParaRPr>
          </a:p>
          <a:p>
            <a:pPr algn="l" rtl="0" fontAlgn="base">
              <a:spcAft>
                <a:spcPts val="800"/>
              </a:spcAft>
            </a:pPr>
            <a:r>
              <a:rPr lang="en-GB" sz="3500" i="0" dirty="0">
                <a:solidFill>
                  <a:srgbClr val="545454"/>
                </a:solidFill>
                <a:effectLst/>
                <a:latin typeface="Hero" panose="020B0604020202020204" charset="0"/>
                <a:hlinkClick r:id="rId3"/>
              </a:rPr>
              <a:t>https://firststepsed.co.uk/training/e-courses/</a:t>
            </a:r>
            <a:endParaRPr lang="en-GB" sz="3500" i="0" dirty="0">
              <a:solidFill>
                <a:srgbClr val="545454"/>
              </a:solidFill>
              <a:effectLst/>
              <a:latin typeface="Hero" panose="020B0604020202020204" charset="0"/>
            </a:endParaRPr>
          </a:p>
        </p:txBody>
      </p:sp>
      <p:pic>
        <p:nvPicPr>
          <p:cNvPr id="3" name="Picture 2" descr="A colorful logo with black background">
            <a:extLst>
              <a:ext uri="{FF2B5EF4-FFF2-40B4-BE49-F238E27FC236}">
                <a16:creationId xmlns:a16="http://schemas.microsoft.com/office/drawing/2014/main" id="{36089295-B97A-0EB1-7142-3CD8F4B031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028490" y="-15814"/>
            <a:ext cx="2247900" cy="2247900"/>
          </a:xfrm>
          <a:prstGeom prst="rect">
            <a:avLst/>
          </a:prstGeom>
        </p:spPr>
      </p:pic>
    </p:spTree>
    <p:extLst>
      <p:ext uri="{BB962C8B-B14F-4D97-AF65-F5344CB8AC3E}">
        <p14:creationId xmlns:p14="http://schemas.microsoft.com/office/powerpoint/2010/main" val="1049236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89495-5B30-D026-722F-7319476489CC}"/>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2970061D-2FDC-A6D1-88D9-4C2C90A2F51C}"/>
              </a:ext>
            </a:extLst>
          </p:cNvPr>
          <p:cNvSpPr txBox="1"/>
          <p:nvPr/>
        </p:nvSpPr>
        <p:spPr>
          <a:xfrm>
            <a:off x="2139961" y="2247900"/>
            <a:ext cx="14243039" cy="846386"/>
          </a:xfrm>
          <a:prstGeom prst="rect">
            <a:avLst/>
          </a:prstGeom>
        </p:spPr>
        <p:txBody>
          <a:bodyPr wrap="square" lIns="0" tIns="0" rIns="0" bIns="0" rtlCol="0" anchor="t">
            <a:spAutoFit/>
          </a:bodyPr>
          <a:lstStyle/>
          <a:p>
            <a:pPr algn="l">
              <a:lnSpc>
                <a:spcPts val="6600"/>
              </a:lnSpc>
            </a:pPr>
            <a:r>
              <a:rPr lang="en-US" sz="6000" dirty="0">
                <a:solidFill>
                  <a:srgbClr val="EC6242"/>
                </a:solidFill>
                <a:latin typeface="Fredoka"/>
                <a:ea typeface="Fredoka"/>
                <a:cs typeface="Fredoka"/>
                <a:sym typeface="Fredoka"/>
              </a:rPr>
              <a:t>Training</a:t>
            </a:r>
          </a:p>
        </p:txBody>
      </p:sp>
      <p:sp>
        <p:nvSpPr>
          <p:cNvPr id="15" name="TextBox 15">
            <a:extLst>
              <a:ext uri="{FF2B5EF4-FFF2-40B4-BE49-F238E27FC236}">
                <a16:creationId xmlns:a16="http://schemas.microsoft.com/office/drawing/2014/main" id="{3AAA4782-0121-3515-2769-02A1A2E6A6CC}"/>
              </a:ext>
            </a:extLst>
          </p:cNvPr>
          <p:cNvSpPr txBox="1"/>
          <p:nvPr/>
        </p:nvSpPr>
        <p:spPr>
          <a:xfrm>
            <a:off x="1028700" y="672675"/>
            <a:ext cx="5688147" cy="701499"/>
          </a:xfrm>
          <a:prstGeom prst="rect">
            <a:avLst/>
          </a:prstGeom>
        </p:spPr>
        <p:txBody>
          <a:bodyPr lIns="0" tIns="0" rIns="0" bIns="0" rtlCol="0" anchor="t">
            <a:spAutoFit/>
          </a:bodyPr>
          <a:lstStyle/>
          <a:p>
            <a:pPr algn="l">
              <a:lnSpc>
                <a:spcPts val="2799"/>
              </a:lnSpc>
            </a:pPr>
            <a:r>
              <a:rPr lang="en-US" sz="1999">
                <a:solidFill>
                  <a:srgbClr val="545454"/>
                </a:solidFill>
                <a:latin typeface="Hero"/>
                <a:ea typeface="Hero"/>
                <a:cs typeface="Hero"/>
                <a:sym typeface="Hero"/>
              </a:rPr>
              <a:t>Charity No. 1185092</a:t>
            </a:r>
          </a:p>
          <a:p>
            <a:pPr algn="l">
              <a:lnSpc>
                <a:spcPts val="2799"/>
              </a:lnSpc>
            </a:pPr>
            <a:r>
              <a:rPr lang="en-US" sz="1999">
                <a:solidFill>
                  <a:srgbClr val="545454"/>
                </a:solidFill>
                <a:latin typeface="Hero"/>
                <a:ea typeface="Hero"/>
                <a:cs typeface="Hero"/>
                <a:sym typeface="Hero"/>
              </a:rPr>
              <a:t>firststepsed.co.uk </a:t>
            </a:r>
          </a:p>
        </p:txBody>
      </p:sp>
      <p:sp>
        <p:nvSpPr>
          <p:cNvPr id="16" name="AutoShape 16">
            <a:extLst>
              <a:ext uri="{FF2B5EF4-FFF2-40B4-BE49-F238E27FC236}">
                <a16:creationId xmlns:a16="http://schemas.microsoft.com/office/drawing/2014/main" id="{7FCE46F9-E255-1704-EF9F-BF5059EF37D7}"/>
              </a:ext>
            </a:extLst>
          </p:cNvPr>
          <p:cNvSpPr/>
          <p:nvPr/>
        </p:nvSpPr>
        <p:spPr>
          <a:xfrm>
            <a:off x="1028700" y="5460868"/>
            <a:ext cx="112078" cy="1710420"/>
          </a:xfrm>
          <a:prstGeom prst="rect">
            <a:avLst/>
          </a:prstGeom>
          <a:solidFill>
            <a:srgbClr val="3D5A98"/>
          </a:solidFill>
        </p:spPr>
        <p:txBody>
          <a:bodyPr/>
          <a:lstStyle/>
          <a:p>
            <a:endParaRPr lang="en-GB"/>
          </a:p>
        </p:txBody>
      </p:sp>
      <p:sp>
        <p:nvSpPr>
          <p:cNvPr id="17" name="AutoShape 17">
            <a:extLst>
              <a:ext uri="{FF2B5EF4-FFF2-40B4-BE49-F238E27FC236}">
                <a16:creationId xmlns:a16="http://schemas.microsoft.com/office/drawing/2014/main" id="{D0EA1BAA-47CE-3280-751A-D39107112271}"/>
              </a:ext>
            </a:extLst>
          </p:cNvPr>
          <p:cNvSpPr/>
          <p:nvPr/>
        </p:nvSpPr>
        <p:spPr>
          <a:xfrm>
            <a:off x="1073886" y="7171288"/>
            <a:ext cx="21705" cy="4099954"/>
          </a:xfrm>
          <a:prstGeom prst="rect">
            <a:avLst/>
          </a:prstGeom>
          <a:solidFill>
            <a:srgbClr val="545454"/>
          </a:solidFill>
        </p:spPr>
        <p:txBody>
          <a:bodyPr/>
          <a:lstStyle/>
          <a:p>
            <a:endParaRPr lang="en-GB"/>
          </a:p>
        </p:txBody>
      </p:sp>
      <p:sp>
        <p:nvSpPr>
          <p:cNvPr id="5" name="TextBox 4">
            <a:extLst>
              <a:ext uri="{FF2B5EF4-FFF2-40B4-BE49-F238E27FC236}">
                <a16:creationId xmlns:a16="http://schemas.microsoft.com/office/drawing/2014/main" id="{C025497C-FF31-05E5-946E-D4C0AA659A0E}"/>
              </a:ext>
            </a:extLst>
          </p:cNvPr>
          <p:cNvSpPr txBox="1"/>
          <p:nvPr/>
        </p:nvSpPr>
        <p:spPr>
          <a:xfrm>
            <a:off x="2073957" y="3314700"/>
            <a:ext cx="15185343" cy="6596678"/>
          </a:xfrm>
          <a:prstGeom prst="rect">
            <a:avLst/>
          </a:prstGeom>
          <a:noFill/>
        </p:spPr>
        <p:txBody>
          <a:bodyPr wrap="square">
            <a:spAutoFit/>
          </a:bodyPr>
          <a:lstStyle/>
          <a:p>
            <a:pPr algn="l" rtl="0" fontAlgn="base">
              <a:spcAft>
                <a:spcPts val="800"/>
              </a:spcAft>
            </a:pPr>
            <a:r>
              <a:rPr lang="en-GB" sz="3600" b="1" dirty="0">
                <a:latin typeface="Hero Bold" panose="020B0604020202020204" charset="0"/>
              </a:rPr>
              <a:t>Learn more through our accredited CPD training courses</a:t>
            </a:r>
            <a:endParaRPr lang="en-GB" sz="4400" b="1" dirty="0">
              <a:latin typeface="Hero Bold" panose="020B0604020202020204" charset="0"/>
            </a:endParaRPr>
          </a:p>
          <a:p>
            <a:pPr marL="571500" indent="-571500" algn="l" rtl="0" fontAlgn="base">
              <a:spcAft>
                <a:spcPts val="800"/>
              </a:spcAft>
              <a:buFont typeface="Arial" panose="020B0604020202020204" pitchFamily="34" charset="0"/>
              <a:buChar char="•"/>
            </a:pPr>
            <a:r>
              <a:rPr lang="en-GB" sz="3200" dirty="0">
                <a:latin typeface="Hero" panose="020B0604020202020204" charset="0"/>
              </a:rPr>
              <a:t>Intro to Eating Disorders</a:t>
            </a:r>
            <a:endParaRPr lang="en-GB" sz="3200" i="0" dirty="0">
              <a:effectLst/>
              <a:latin typeface="Hero" panose="020B0604020202020204" charset="0"/>
            </a:endParaRPr>
          </a:p>
          <a:p>
            <a:pPr marL="571500" indent="-571500" algn="l" rtl="0" fontAlgn="base">
              <a:spcAft>
                <a:spcPts val="800"/>
              </a:spcAft>
              <a:buFont typeface="Arial" panose="020B0604020202020204" pitchFamily="34" charset="0"/>
              <a:buChar char="•"/>
            </a:pPr>
            <a:r>
              <a:rPr lang="en-GB" sz="3200" i="0" dirty="0">
                <a:effectLst/>
                <a:latin typeface="Hero" panose="020B0604020202020204" charset="0"/>
              </a:rPr>
              <a:t>Body Image and Perception</a:t>
            </a:r>
          </a:p>
          <a:p>
            <a:pPr marL="571500" indent="-571500" algn="l" rtl="0" fontAlgn="base">
              <a:spcAft>
                <a:spcPts val="800"/>
              </a:spcAft>
              <a:buFont typeface="Arial" panose="020B0604020202020204" pitchFamily="34" charset="0"/>
              <a:buChar char="•"/>
            </a:pPr>
            <a:r>
              <a:rPr lang="en-GB" sz="3200" i="0" dirty="0">
                <a:effectLst/>
                <a:latin typeface="Hero" panose="020B0604020202020204" charset="0"/>
              </a:rPr>
              <a:t>Nutrition and Mood</a:t>
            </a:r>
          </a:p>
          <a:p>
            <a:pPr marL="571500" indent="-571500" algn="l" rtl="0" fontAlgn="base">
              <a:spcAft>
                <a:spcPts val="800"/>
              </a:spcAft>
              <a:buFont typeface="Arial" panose="020B0604020202020204" pitchFamily="34" charset="0"/>
              <a:buChar char="•"/>
            </a:pPr>
            <a:r>
              <a:rPr lang="en-GB" sz="3200" i="0" dirty="0">
                <a:effectLst/>
                <a:latin typeface="Hero" panose="020B0604020202020204" charset="0"/>
              </a:rPr>
              <a:t>Eating Disorders and Exercise Addiction </a:t>
            </a:r>
          </a:p>
          <a:p>
            <a:pPr marL="571500" indent="-571500" algn="l" rtl="0" fontAlgn="base">
              <a:spcAft>
                <a:spcPts val="800"/>
              </a:spcAft>
              <a:buFont typeface="Arial" panose="020B0604020202020204" pitchFamily="34" charset="0"/>
              <a:buChar char="•"/>
            </a:pPr>
            <a:r>
              <a:rPr lang="en-GB" sz="3200" i="0" dirty="0">
                <a:effectLst/>
                <a:latin typeface="Hero" panose="020B0604020202020204" charset="0"/>
              </a:rPr>
              <a:t>Eating Disorders in Boys and Men </a:t>
            </a:r>
          </a:p>
          <a:p>
            <a:pPr marL="571500" indent="-571500" algn="l" rtl="0" fontAlgn="base">
              <a:spcAft>
                <a:spcPts val="800"/>
              </a:spcAft>
              <a:buFont typeface="Arial" panose="020B0604020202020204" pitchFamily="34" charset="0"/>
              <a:buChar char="•"/>
            </a:pPr>
            <a:r>
              <a:rPr lang="en-GB" sz="3200" b="1" dirty="0">
                <a:latin typeface="Hero" panose="020B0604020202020204" charset="0"/>
              </a:rPr>
              <a:t>NEW Working with ARFID</a:t>
            </a:r>
            <a:endParaRPr lang="en-GB" sz="3200" b="1" i="0" dirty="0">
              <a:effectLst/>
              <a:latin typeface="Hero" panose="020B0604020202020204" charset="0"/>
            </a:endParaRPr>
          </a:p>
          <a:p>
            <a:pPr marL="571500" indent="-571500" algn="l" rtl="0" fontAlgn="base">
              <a:spcAft>
                <a:spcPts val="800"/>
              </a:spcAft>
              <a:buFont typeface="Arial" panose="020B0604020202020204" pitchFamily="34" charset="0"/>
              <a:buChar char="•"/>
            </a:pPr>
            <a:r>
              <a:rPr lang="en-GB" sz="3200" b="1" dirty="0">
                <a:effectLst/>
                <a:latin typeface="Hero" panose="020B0604020202020204" charset="0"/>
              </a:rPr>
              <a:t>Group in person or</a:t>
            </a:r>
            <a:r>
              <a:rPr lang="en-GB" sz="3200" b="1" dirty="0">
                <a:latin typeface="Hero" panose="020B0604020202020204" charset="0"/>
              </a:rPr>
              <a:t> online CPD training</a:t>
            </a:r>
            <a:endParaRPr lang="en-GB" sz="3200" b="1" dirty="0">
              <a:effectLst/>
              <a:latin typeface="Hero" panose="020B0604020202020204" charset="0"/>
            </a:endParaRPr>
          </a:p>
          <a:p>
            <a:pPr algn="l" rtl="0" fontAlgn="base">
              <a:spcAft>
                <a:spcPts val="800"/>
              </a:spcAft>
            </a:pPr>
            <a:endParaRPr lang="en-GB" sz="3200" dirty="0">
              <a:solidFill>
                <a:srgbClr val="545454"/>
              </a:solidFill>
              <a:latin typeface="Hero" panose="020B0604020202020204" charset="0"/>
              <a:hlinkClick r:id="rId3"/>
            </a:endParaRPr>
          </a:p>
          <a:p>
            <a:pPr algn="l" rtl="0" fontAlgn="base">
              <a:spcAft>
                <a:spcPts val="800"/>
              </a:spcAft>
            </a:pPr>
            <a:r>
              <a:rPr lang="en-GB" sz="3200" i="0" dirty="0">
                <a:solidFill>
                  <a:srgbClr val="545454"/>
                </a:solidFill>
                <a:effectLst/>
                <a:latin typeface="Hero" panose="020B0604020202020204" charset="0"/>
                <a:hlinkClick r:id="rId3"/>
              </a:rPr>
              <a:t>https://firststepsed.co.uk/training/skills-for-eating-disorder-support</a:t>
            </a:r>
            <a:r>
              <a:rPr lang="en-GB" sz="3200" dirty="0">
                <a:solidFill>
                  <a:srgbClr val="545454"/>
                </a:solidFill>
                <a:latin typeface="Hero" panose="020B0604020202020204" charset="0"/>
                <a:hlinkClick r:id="rId3"/>
              </a:rPr>
              <a:t>/</a:t>
            </a:r>
            <a:r>
              <a:rPr lang="en-GB" sz="3200" i="0" dirty="0">
                <a:solidFill>
                  <a:srgbClr val="545454"/>
                </a:solidFill>
                <a:effectLst/>
                <a:latin typeface="Hero" panose="020B0604020202020204" charset="0"/>
              </a:rPr>
              <a:t> </a:t>
            </a:r>
          </a:p>
          <a:p>
            <a:pPr algn="l" rtl="0" fontAlgn="base">
              <a:spcAft>
                <a:spcPts val="800"/>
              </a:spcAft>
            </a:pPr>
            <a:r>
              <a:rPr lang="en-GB" sz="3200" dirty="0">
                <a:solidFill>
                  <a:srgbClr val="545454"/>
                </a:solidFill>
                <a:latin typeface="Hero" panose="020B0604020202020204" charset="0"/>
              </a:rPr>
              <a:t> </a:t>
            </a:r>
            <a:endParaRPr lang="en-GB" sz="3200" i="0" dirty="0">
              <a:solidFill>
                <a:srgbClr val="545454"/>
              </a:solidFill>
              <a:effectLst/>
              <a:latin typeface="Hero" panose="020B0604020202020204" charset="0"/>
            </a:endParaRPr>
          </a:p>
        </p:txBody>
      </p:sp>
      <p:pic>
        <p:nvPicPr>
          <p:cNvPr id="3" name="Picture 2" descr="A colorful logo with black background">
            <a:extLst>
              <a:ext uri="{FF2B5EF4-FFF2-40B4-BE49-F238E27FC236}">
                <a16:creationId xmlns:a16="http://schemas.microsoft.com/office/drawing/2014/main" id="{A62CEC1A-2915-B8E3-868C-64636D1B78D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028490" y="-15814"/>
            <a:ext cx="2247900" cy="2247900"/>
          </a:xfrm>
          <a:prstGeom prst="rect">
            <a:avLst/>
          </a:prstGeom>
        </p:spPr>
      </p:pic>
    </p:spTree>
    <p:extLst>
      <p:ext uri="{BB962C8B-B14F-4D97-AF65-F5344CB8AC3E}">
        <p14:creationId xmlns:p14="http://schemas.microsoft.com/office/powerpoint/2010/main" val="3023634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75585-95DF-F7AC-0025-495AB8B8D925}"/>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5E8E6C95-316F-43B2-E08F-4959FA530BD3}"/>
              </a:ext>
            </a:extLst>
          </p:cNvPr>
          <p:cNvSpPr txBox="1"/>
          <p:nvPr/>
        </p:nvSpPr>
        <p:spPr>
          <a:xfrm>
            <a:off x="2139961" y="2247900"/>
            <a:ext cx="14243039" cy="846386"/>
          </a:xfrm>
          <a:prstGeom prst="rect">
            <a:avLst/>
          </a:prstGeom>
        </p:spPr>
        <p:txBody>
          <a:bodyPr wrap="square" lIns="0" tIns="0" rIns="0" bIns="0" rtlCol="0" anchor="t">
            <a:spAutoFit/>
          </a:bodyPr>
          <a:lstStyle/>
          <a:p>
            <a:pPr algn="l">
              <a:lnSpc>
                <a:spcPts val="6600"/>
              </a:lnSpc>
            </a:pPr>
            <a:r>
              <a:rPr lang="en-US" sz="6000" dirty="0">
                <a:solidFill>
                  <a:srgbClr val="EC6242"/>
                </a:solidFill>
                <a:latin typeface="Fredoka"/>
                <a:ea typeface="Fredoka"/>
                <a:cs typeface="Fredoka"/>
                <a:sym typeface="Fredoka"/>
              </a:rPr>
              <a:t>Referral</a:t>
            </a:r>
          </a:p>
        </p:txBody>
      </p:sp>
      <p:sp>
        <p:nvSpPr>
          <p:cNvPr id="15" name="TextBox 15">
            <a:extLst>
              <a:ext uri="{FF2B5EF4-FFF2-40B4-BE49-F238E27FC236}">
                <a16:creationId xmlns:a16="http://schemas.microsoft.com/office/drawing/2014/main" id="{CE9EF3D9-5703-FD35-EF7E-3349C9A12732}"/>
              </a:ext>
            </a:extLst>
          </p:cNvPr>
          <p:cNvSpPr txBox="1"/>
          <p:nvPr/>
        </p:nvSpPr>
        <p:spPr>
          <a:xfrm>
            <a:off x="1028700" y="672675"/>
            <a:ext cx="5688147" cy="701499"/>
          </a:xfrm>
          <a:prstGeom prst="rect">
            <a:avLst/>
          </a:prstGeom>
        </p:spPr>
        <p:txBody>
          <a:bodyPr lIns="0" tIns="0" rIns="0" bIns="0" rtlCol="0" anchor="t">
            <a:spAutoFit/>
          </a:bodyPr>
          <a:lstStyle/>
          <a:p>
            <a:pPr algn="l">
              <a:lnSpc>
                <a:spcPts val="2799"/>
              </a:lnSpc>
            </a:pPr>
            <a:r>
              <a:rPr lang="en-US" sz="1999">
                <a:solidFill>
                  <a:srgbClr val="545454"/>
                </a:solidFill>
                <a:latin typeface="Hero"/>
                <a:ea typeface="Hero"/>
                <a:cs typeface="Hero"/>
                <a:sym typeface="Hero"/>
              </a:rPr>
              <a:t>Charity No. 1185092</a:t>
            </a:r>
          </a:p>
          <a:p>
            <a:pPr algn="l">
              <a:lnSpc>
                <a:spcPts val="2799"/>
              </a:lnSpc>
            </a:pPr>
            <a:r>
              <a:rPr lang="en-US" sz="1999">
                <a:solidFill>
                  <a:srgbClr val="545454"/>
                </a:solidFill>
                <a:latin typeface="Hero"/>
                <a:ea typeface="Hero"/>
                <a:cs typeface="Hero"/>
                <a:sym typeface="Hero"/>
              </a:rPr>
              <a:t>firststepsed.co.uk </a:t>
            </a:r>
          </a:p>
        </p:txBody>
      </p:sp>
      <p:sp>
        <p:nvSpPr>
          <p:cNvPr id="16" name="AutoShape 16">
            <a:extLst>
              <a:ext uri="{FF2B5EF4-FFF2-40B4-BE49-F238E27FC236}">
                <a16:creationId xmlns:a16="http://schemas.microsoft.com/office/drawing/2014/main" id="{758489D1-E59F-0F3A-D93C-C010DBB550CE}"/>
              </a:ext>
            </a:extLst>
          </p:cNvPr>
          <p:cNvSpPr/>
          <p:nvPr/>
        </p:nvSpPr>
        <p:spPr>
          <a:xfrm>
            <a:off x="1028700" y="5460868"/>
            <a:ext cx="112078" cy="1710420"/>
          </a:xfrm>
          <a:prstGeom prst="rect">
            <a:avLst/>
          </a:prstGeom>
          <a:solidFill>
            <a:srgbClr val="3D5A98"/>
          </a:solidFill>
        </p:spPr>
        <p:txBody>
          <a:bodyPr/>
          <a:lstStyle/>
          <a:p>
            <a:endParaRPr lang="en-GB"/>
          </a:p>
        </p:txBody>
      </p:sp>
      <p:sp>
        <p:nvSpPr>
          <p:cNvPr id="17" name="AutoShape 17">
            <a:extLst>
              <a:ext uri="{FF2B5EF4-FFF2-40B4-BE49-F238E27FC236}">
                <a16:creationId xmlns:a16="http://schemas.microsoft.com/office/drawing/2014/main" id="{796C67F9-4949-608C-7025-B32523EEA6B1}"/>
              </a:ext>
            </a:extLst>
          </p:cNvPr>
          <p:cNvSpPr/>
          <p:nvPr/>
        </p:nvSpPr>
        <p:spPr>
          <a:xfrm>
            <a:off x="1073886" y="7171288"/>
            <a:ext cx="21705" cy="4099954"/>
          </a:xfrm>
          <a:prstGeom prst="rect">
            <a:avLst/>
          </a:prstGeom>
          <a:solidFill>
            <a:srgbClr val="545454"/>
          </a:solidFill>
        </p:spPr>
        <p:txBody>
          <a:bodyPr/>
          <a:lstStyle/>
          <a:p>
            <a:endParaRPr lang="en-GB"/>
          </a:p>
        </p:txBody>
      </p:sp>
      <p:sp>
        <p:nvSpPr>
          <p:cNvPr id="5" name="TextBox 4">
            <a:extLst>
              <a:ext uri="{FF2B5EF4-FFF2-40B4-BE49-F238E27FC236}">
                <a16:creationId xmlns:a16="http://schemas.microsoft.com/office/drawing/2014/main" id="{087998CF-1B08-003B-1610-300D9468F708}"/>
              </a:ext>
            </a:extLst>
          </p:cNvPr>
          <p:cNvSpPr txBox="1"/>
          <p:nvPr/>
        </p:nvSpPr>
        <p:spPr>
          <a:xfrm>
            <a:off x="2073957" y="3314700"/>
            <a:ext cx="15185343" cy="584775"/>
          </a:xfrm>
          <a:prstGeom prst="rect">
            <a:avLst/>
          </a:prstGeom>
          <a:noFill/>
        </p:spPr>
        <p:txBody>
          <a:bodyPr wrap="square">
            <a:spAutoFit/>
          </a:bodyPr>
          <a:lstStyle/>
          <a:p>
            <a:pPr algn="l" rtl="0" fontAlgn="base">
              <a:spcAft>
                <a:spcPts val="800"/>
              </a:spcAft>
            </a:pPr>
            <a:r>
              <a:rPr lang="en-GB" sz="3200" b="1" dirty="0">
                <a:solidFill>
                  <a:srgbClr val="3D5A98"/>
                </a:solidFill>
                <a:latin typeface="Hero Bold" panose="020B0604020202020204" charset="0"/>
              </a:rPr>
              <a:t>www.firststepsed.co.uk</a:t>
            </a:r>
          </a:p>
        </p:txBody>
      </p:sp>
      <p:pic>
        <p:nvPicPr>
          <p:cNvPr id="8" name="Picture 7">
            <a:extLst>
              <a:ext uri="{FF2B5EF4-FFF2-40B4-BE49-F238E27FC236}">
                <a16:creationId xmlns:a16="http://schemas.microsoft.com/office/drawing/2014/main" id="{D6A2D7F4-5F9A-74C7-E5E6-05891A7FC02A}"/>
              </a:ext>
            </a:extLst>
          </p:cNvPr>
          <p:cNvPicPr>
            <a:picLocks noChangeAspect="1"/>
          </p:cNvPicPr>
          <p:nvPr/>
        </p:nvPicPr>
        <p:blipFill>
          <a:blip r:embed="rId3"/>
          <a:srcRect t="16667" r="833" b="6155"/>
          <a:stretch/>
        </p:blipFill>
        <p:spPr>
          <a:xfrm>
            <a:off x="2719132" y="4055738"/>
            <a:ext cx="13084695" cy="5728191"/>
          </a:xfrm>
          <a:prstGeom prst="rect">
            <a:avLst/>
          </a:prstGeom>
        </p:spPr>
      </p:pic>
      <p:sp>
        <p:nvSpPr>
          <p:cNvPr id="9" name="Arrow: Right 8">
            <a:extLst>
              <a:ext uri="{FF2B5EF4-FFF2-40B4-BE49-F238E27FC236}">
                <a16:creationId xmlns:a16="http://schemas.microsoft.com/office/drawing/2014/main" id="{EE32BC7D-43F0-7308-EAA9-90DE22D34C5E}"/>
              </a:ext>
            </a:extLst>
          </p:cNvPr>
          <p:cNvSpPr/>
          <p:nvPr/>
        </p:nvSpPr>
        <p:spPr>
          <a:xfrm rot="18999789">
            <a:off x="10908562" y="4805541"/>
            <a:ext cx="1905000" cy="1020178"/>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colorful logo with black background">
            <a:extLst>
              <a:ext uri="{FF2B5EF4-FFF2-40B4-BE49-F238E27FC236}">
                <a16:creationId xmlns:a16="http://schemas.microsoft.com/office/drawing/2014/main" id="{EBA19A39-6511-8684-E0A0-B1AE23676F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028490" y="-15814"/>
            <a:ext cx="2247900" cy="2247900"/>
          </a:xfrm>
          <a:prstGeom prst="rect">
            <a:avLst/>
          </a:prstGeom>
        </p:spPr>
      </p:pic>
    </p:spTree>
    <p:extLst>
      <p:ext uri="{BB962C8B-B14F-4D97-AF65-F5344CB8AC3E}">
        <p14:creationId xmlns:p14="http://schemas.microsoft.com/office/powerpoint/2010/main" val="655642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175EB-699E-B861-379D-9762A09CD646}"/>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49CBF18B-D827-EE26-9D44-C0A311FABFA3}"/>
              </a:ext>
            </a:extLst>
          </p:cNvPr>
          <p:cNvSpPr txBox="1"/>
          <p:nvPr/>
        </p:nvSpPr>
        <p:spPr>
          <a:xfrm>
            <a:off x="2139961" y="2247900"/>
            <a:ext cx="14243039" cy="846386"/>
          </a:xfrm>
          <a:prstGeom prst="rect">
            <a:avLst/>
          </a:prstGeom>
        </p:spPr>
        <p:txBody>
          <a:bodyPr wrap="square" lIns="0" tIns="0" rIns="0" bIns="0" rtlCol="0" anchor="t">
            <a:spAutoFit/>
          </a:bodyPr>
          <a:lstStyle/>
          <a:p>
            <a:pPr algn="l">
              <a:lnSpc>
                <a:spcPts val="6600"/>
              </a:lnSpc>
            </a:pPr>
            <a:r>
              <a:rPr lang="en-US" sz="6000" dirty="0">
                <a:solidFill>
                  <a:srgbClr val="EC6242"/>
                </a:solidFill>
                <a:latin typeface="Fredoka"/>
                <a:ea typeface="Fredoka"/>
                <a:cs typeface="Fredoka"/>
                <a:sym typeface="Fredoka"/>
              </a:rPr>
              <a:t>Referral</a:t>
            </a:r>
          </a:p>
        </p:txBody>
      </p:sp>
      <p:sp>
        <p:nvSpPr>
          <p:cNvPr id="15" name="TextBox 15">
            <a:extLst>
              <a:ext uri="{FF2B5EF4-FFF2-40B4-BE49-F238E27FC236}">
                <a16:creationId xmlns:a16="http://schemas.microsoft.com/office/drawing/2014/main" id="{6ED74EF1-0CC1-6277-B7DE-5DF6E019EB6E}"/>
              </a:ext>
            </a:extLst>
          </p:cNvPr>
          <p:cNvSpPr txBox="1"/>
          <p:nvPr/>
        </p:nvSpPr>
        <p:spPr>
          <a:xfrm>
            <a:off x="1028700" y="672675"/>
            <a:ext cx="5688147" cy="701499"/>
          </a:xfrm>
          <a:prstGeom prst="rect">
            <a:avLst/>
          </a:prstGeom>
        </p:spPr>
        <p:txBody>
          <a:bodyPr lIns="0" tIns="0" rIns="0" bIns="0" rtlCol="0" anchor="t">
            <a:spAutoFit/>
          </a:bodyPr>
          <a:lstStyle/>
          <a:p>
            <a:pPr algn="l">
              <a:lnSpc>
                <a:spcPts val="2799"/>
              </a:lnSpc>
            </a:pPr>
            <a:r>
              <a:rPr lang="en-US" sz="1999">
                <a:solidFill>
                  <a:srgbClr val="545454"/>
                </a:solidFill>
                <a:latin typeface="Hero"/>
                <a:ea typeface="Hero"/>
                <a:cs typeface="Hero"/>
                <a:sym typeface="Hero"/>
              </a:rPr>
              <a:t>Charity No. 1185092</a:t>
            </a:r>
          </a:p>
          <a:p>
            <a:pPr algn="l">
              <a:lnSpc>
                <a:spcPts val="2799"/>
              </a:lnSpc>
            </a:pPr>
            <a:r>
              <a:rPr lang="en-US" sz="1999">
                <a:solidFill>
                  <a:srgbClr val="545454"/>
                </a:solidFill>
                <a:latin typeface="Hero"/>
                <a:ea typeface="Hero"/>
                <a:cs typeface="Hero"/>
                <a:sym typeface="Hero"/>
              </a:rPr>
              <a:t>firststepsed.co.uk </a:t>
            </a:r>
          </a:p>
        </p:txBody>
      </p:sp>
      <p:sp>
        <p:nvSpPr>
          <p:cNvPr id="16" name="AutoShape 16">
            <a:extLst>
              <a:ext uri="{FF2B5EF4-FFF2-40B4-BE49-F238E27FC236}">
                <a16:creationId xmlns:a16="http://schemas.microsoft.com/office/drawing/2014/main" id="{409F4604-B19B-382F-4CD8-C98422AC9BBD}"/>
              </a:ext>
            </a:extLst>
          </p:cNvPr>
          <p:cNvSpPr/>
          <p:nvPr/>
        </p:nvSpPr>
        <p:spPr>
          <a:xfrm>
            <a:off x="1028700" y="5460868"/>
            <a:ext cx="112078" cy="1710420"/>
          </a:xfrm>
          <a:prstGeom prst="rect">
            <a:avLst/>
          </a:prstGeom>
          <a:solidFill>
            <a:srgbClr val="3D5A98"/>
          </a:solidFill>
        </p:spPr>
        <p:txBody>
          <a:bodyPr/>
          <a:lstStyle/>
          <a:p>
            <a:endParaRPr lang="en-GB"/>
          </a:p>
        </p:txBody>
      </p:sp>
      <p:sp>
        <p:nvSpPr>
          <p:cNvPr id="17" name="AutoShape 17">
            <a:extLst>
              <a:ext uri="{FF2B5EF4-FFF2-40B4-BE49-F238E27FC236}">
                <a16:creationId xmlns:a16="http://schemas.microsoft.com/office/drawing/2014/main" id="{E6E1D589-9B71-CB06-6ADA-9A6973897069}"/>
              </a:ext>
            </a:extLst>
          </p:cNvPr>
          <p:cNvSpPr/>
          <p:nvPr/>
        </p:nvSpPr>
        <p:spPr>
          <a:xfrm>
            <a:off x="1073886" y="7171288"/>
            <a:ext cx="21705" cy="4099954"/>
          </a:xfrm>
          <a:prstGeom prst="rect">
            <a:avLst/>
          </a:prstGeom>
          <a:solidFill>
            <a:srgbClr val="545454"/>
          </a:solidFill>
        </p:spPr>
        <p:txBody>
          <a:bodyPr/>
          <a:lstStyle/>
          <a:p>
            <a:endParaRPr lang="en-GB"/>
          </a:p>
        </p:txBody>
      </p:sp>
      <p:sp>
        <p:nvSpPr>
          <p:cNvPr id="5" name="TextBox 4">
            <a:extLst>
              <a:ext uri="{FF2B5EF4-FFF2-40B4-BE49-F238E27FC236}">
                <a16:creationId xmlns:a16="http://schemas.microsoft.com/office/drawing/2014/main" id="{D508572D-869D-C681-F836-C8BB28211BAC}"/>
              </a:ext>
            </a:extLst>
          </p:cNvPr>
          <p:cNvSpPr txBox="1"/>
          <p:nvPr/>
        </p:nvSpPr>
        <p:spPr>
          <a:xfrm>
            <a:off x="2073957" y="3314700"/>
            <a:ext cx="15185343" cy="584775"/>
          </a:xfrm>
          <a:prstGeom prst="rect">
            <a:avLst/>
          </a:prstGeom>
          <a:noFill/>
        </p:spPr>
        <p:txBody>
          <a:bodyPr wrap="square">
            <a:spAutoFit/>
          </a:bodyPr>
          <a:lstStyle/>
          <a:p>
            <a:pPr algn="l" rtl="0" fontAlgn="base">
              <a:spcAft>
                <a:spcPts val="800"/>
              </a:spcAft>
            </a:pPr>
            <a:r>
              <a:rPr lang="en-GB" sz="3200" b="1" dirty="0">
                <a:solidFill>
                  <a:srgbClr val="3D5A98"/>
                </a:solidFill>
                <a:latin typeface="Hero Bold" panose="020B0604020202020204" charset="0"/>
              </a:rPr>
              <a:t>www.firststepsed.co.uk</a:t>
            </a:r>
          </a:p>
        </p:txBody>
      </p:sp>
      <p:pic>
        <p:nvPicPr>
          <p:cNvPr id="3" name="Picture 2">
            <a:extLst>
              <a:ext uri="{FF2B5EF4-FFF2-40B4-BE49-F238E27FC236}">
                <a16:creationId xmlns:a16="http://schemas.microsoft.com/office/drawing/2014/main" id="{E1236994-6F74-4831-F22C-FAD77108988C}"/>
              </a:ext>
            </a:extLst>
          </p:cNvPr>
          <p:cNvPicPr>
            <a:picLocks noChangeAspect="1"/>
          </p:cNvPicPr>
          <p:nvPr/>
        </p:nvPicPr>
        <p:blipFill rotWithShape="1">
          <a:blip r:embed="rId3"/>
          <a:srcRect t="6234" r="3062" b="5455"/>
          <a:stretch/>
        </p:blipFill>
        <p:spPr>
          <a:xfrm>
            <a:off x="3984105" y="4293774"/>
            <a:ext cx="10265295" cy="5260402"/>
          </a:xfrm>
          <a:prstGeom prst="rect">
            <a:avLst/>
          </a:prstGeom>
        </p:spPr>
      </p:pic>
      <p:sp>
        <p:nvSpPr>
          <p:cNvPr id="4" name="Arrow: Right 3">
            <a:extLst>
              <a:ext uri="{FF2B5EF4-FFF2-40B4-BE49-F238E27FC236}">
                <a16:creationId xmlns:a16="http://schemas.microsoft.com/office/drawing/2014/main" id="{36BFEFC4-78DF-8CA0-640C-7686DF68D4A5}"/>
              </a:ext>
            </a:extLst>
          </p:cNvPr>
          <p:cNvSpPr/>
          <p:nvPr/>
        </p:nvSpPr>
        <p:spPr>
          <a:xfrm>
            <a:off x="5764347" y="7658100"/>
            <a:ext cx="1905000" cy="1020178"/>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A colorful logo with black background">
            <a:extLst>
              <a:ext uri="{FF2B5EF4-FFF2-40B4-BE49-F238E27FC236}">
                <a16:creationId xmlns:a16="http://schemas.microsoft.com/office/drawing/2014/main" id="{D6BA85C3-3C03-C080-89A0-E74D91C72A3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028490" y="-15814"/>
            <a:ext cx="2247900" cy="2247900"/>
          </a:xfrm>
          <a:prstGeom prst="rect">
            <a:avLst/>
          </a:prstGeom>
        </p:spPr>
      </p:pic>
    </p:spTree>
    <p:extLst>
      <p:ext uri="{BB962C8B-B14F-4D97-AF65-F5344CB8AC3E}">
        <p14:creationId xmlns:p14="http://schemas.microsoft.com/office/powerpoint/2010/main" val="9263231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1E46AD-9D4B-53C2-3EB8-9C97BC4C443E}"/>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BD799899-E21F-B778-3326-3AFEFC7F26BF}"/>
              </a:ext>
            </a:extLst>
          </p:cNvPr>
          <p:cNvSpPr txBox="1"/>
          <p:nvPr/>
        </p:nvSpPr>
        <p:spPr>
          <a:xfrm>
            <a:off x="2022480" y="1490937"/>
            <a:ext cx="14243039" cy="846386"/>
          </a:xfrm>
          <a:prstGeom prst="rect">
            <a:avLst/>
          </a:prstGeom>
        </p:spPr>
        <p:txBody>
          <a:bodyPr wrap="square" lIns="0" tIns="0" rIns="0" bIns="0" rtlCol="0" anchor="t">
            <a:spAutoFit/>
          </a:bodyPr>
          <a:lstStyle/>
          <a:p>
            <a:pPr algn="l">
              <a:lnSpc>
                <a:spcPts val="6600"/>
              </a:lnSpc>
            </a:pPr>
            <a:r>
              <a:rPr lang="en-US" sz="6000" dirty="0">
                <a:solidFill>
                  <a:srgbClr val="EC6242"/>
                </a:solidFill>
                <a:latin typeface="Fredoka"/>
                <a:ea typeface="Fredoka"/>
                <a:cs typeface="Fredoka"/>
                <a:sym typeface="Fredoka"/>
              </a:rPr>
              <a:t>Service User Feedback</a:t>
            </a:r>
          </a:p>
        </p:txBody>
      </p:sp>
      <p:sp>
        <p:nvSpPr>
          <p:cNvPr id="15" name="TextBox 15">
            <a:extLst>
              <a:ext uri="{FF2B5EF4-FFF2-40B4-BE49-F238E27FC236}">
                <a16:creationId xmlns:a16="http://schemas.microsoft.com/office/drawing/2014/main" id="{E9B6180A-E501-ADCF-F484-9A9C81B1CE62}"/>
              </a:ext>
            </a:extLst>
          </p:cNvPr>
          <p:cNvSpPr txBox="1"/>
          <p:nvPr/>
        </p:nvSpPr>
        <p:spPr>
          <a:xfrm>
            <a:off x="1028700" y="672675"/>
            <a:ext cx="5688147" cy="701499"/>
          </a:xfrm>
          <a:prstGeom prst="rect">
            <a:avLst/>
          </a:prstGeom>
        </p:spPr>
        <p:txBody>
          <a:bodyPr lIns="0" tIns="0" rIns="0" bIns="0" rtlCol="0" anchor="t">
            <a:spAutoFit/>
          </a:bodyPr>
          <a:lstStyle/>
          <a:p>
            <a:pPr algn="l">
              <a:lnSpc>
                <a:spcPts val="2799"/>
              </a:lnSpc>
            </a:pPr>
            <a:r>
              <a:rPr lang="en-US" sz="1999">
                <a:solidFill>
                  <a:srgbClr val="545454"/>
                </a:solidFill>
                <a:latin typeface="Hero"/>
                <a:ea typeface="Hero"/>
                <a:cs typeface="Hero"/>
                <a:sym typeface="Hero"/>
              </a:rPr>
              <a:t>Charity No. 1185092</a:t>
            </a:r>
          </a:p>
          <a:p>
            <a:pPr algn="l">
              <a:lnSpc>
                <a:spcPts val="2799"/>
              </a:lnSpc>
            </a:pPr>
            <a:r>
              <a:rPr lang="en-US" sz="1999">
                <a:solidFill>
                  <a:srgbClr val="545454"/>
                </a:solidFill>
                <a:latin typeface="Hero"/>
                <a:ea typeface="Hero"/>
                <a:cs typeface="Hero"/>
                <a:sym typeface="Hero"/>
              </a:rPr>
              <a:t>firststepsed.co.uk </a:t>
            </a:r>
          </a:p>
        </p:txBody>
      </p:sp>
      <p:sp>
        <p:nvSpPr>
          <p:cNvPr id="16" name="AutoShape 16">
            <a:extLst>
              <a:ext uri="{FF2B5EF4-FFF2-40B4-BE49-F238E27FC236}">
                <a16:creationId xmlns:a16="http://schemas.microsoft.com/office/drawing/2014/main" id="{F8E73189-BBF5-C6C0-87A0-11981BABF753}"/>
              </a:ext>
            </a:extLst>
          </p:cNvPr>
          <p:cNvSpPr/>
          <p:nvPr/>
        </p:nvSpPr>
        <p:spPr>
          <a:xfrm>
            <a:off x="1028700" y="5460868"/>
            <a:ext cx="112078" cy="1710420"/>
          </a:xfrm>
          <a:prstGeom prst="rect">
            <a:avLst/>
          </a:prstGeom>
          <a:solidFill>
            <a:srgbClr val="3D5A98"/>
          </a:solidFill>
        </p:spPr>
        <p:txBody>
          <a:bodyPr/>
          <a:lstStyle/>
          <a:p>
            <a:endParaRPr lang="en-GB"/>
          </a:p>
        </p:txBody>
      </p:sp>
      <p:sp>
        <p:nvSpPr>
          <p:cNvPr id="17" name="AutoShape 17">
            <a:extLst>
              <a:ext uri="{FF2B5EF4-FFF2-40B4-BE49-F238E27FC236}">
                <a16:creationId xmlns:a16="http://schemas.microsoft.com/office/drawing/2014/main" id="{CD6BF285-0AB5-131B-5552-A198DF2386CF}"/>
              </a:ext>
            </a:extLst>
          </p:cNvPr>
          <p:cNvSpPr/>
          <p:nvPr/>
        </p:nvSpPr>
        <p:spPr>
          <a:xfrm>
            <a:off x="1073886" y="7171288"/>
            <a:ext cx="21705" cy="4099954"/>
          </a:xfrm>
          <a:prstGeom prst="rect">
            <a:avLst/>
          </a:prstGeom>
          <a:solidFill>
            <a:srgbClr val="545454"/>
          </a:solidFill>
        </p:spPr>
        <p:txBody>
          <a:bodyPr/>
          <a:lstStyle/>
          <a:p>
            <a:endParaRPr lang="en-GB"/>
          </a:p>
        </p:txBody>
      </p:sp>
      <p:sp>
        <p:nvSpPr>
          <p:cNvPr id="6" name="TextBox 5">
            <a:extLst>
              <a:ext uri="{FF2B5EF4-FFF2-40B4-BE49-F238E27FC236}">
                <a16:creationId xmlns:a16="http://schemas.microsoft.com/office/drawing/2014/main" id="{B8F8C2F2-3FDB-3329-C3BE-A1B247CD4D5C}"/>
              </a:ext>
            </a:extLst>
          </p:cNvPr>
          <p:cNvSpPr txBox="1"/>
          <p:nvPr/>
        </p:nvSpPr>
        <p:spPr>
          <a:xfrm>
            <a:off x="1313192" y="2586573"/>
            <a:ext cx="9144000" cy="2246769"/>
          </a:xfrm>
          <a:prstGeom prst="rect">
            <a:avLst/>
          </a:prstGeom>
          <a:noFill/>
          <a:ln w="44450">
            <a:solidFill>
              <a:srgbClr val="FF0000"/>
            </a:solidFill>
          </a:ln>
        </p:spPr>
        <p:txBody>
          <a:bodyPr wrap="square">
            <a:spAutoFit/>
          </a:bodyPr>
          <a:lstStyle/>
          <a:p>
            <a:r>
              <a:rPr lang="en-GB" sz="2800" dirty="0"/>
              <a:t>“</a:t>
            </a:r>
            <a:r>
              <a:rPr lang="en-GB" sz="2800" b="0" i="0" dirty="0">
                <a:effectLst/>
                <a:latin typeface="Hero" panose="020B0604020202020204" charset="0"/>
              </a:rPr>
              <a:t>I like feeling understood as no one else does understand. I like being listened to and made to feel valid and being given help that is personal to me. I understand myself a bit more now and that's really nice.”</a:t>
            </a:r>
            <a:endParaRPr lang="en-GB" sz="2800" dirty="0">
              <a:latin typeface="Hero" panose="020B0604020202020204" charset="0"/>
            </a:endParaRPr>
          </a:p>
        </p:txBody>
      </p:sp>
      <p:sp>
        <p:nvSpPr>
          <p:cNvPr id="8" name="TextBox 7">
            <a:extLst>
              <a:ext uri="{FF2B5EF4-FFF2-40B4-BE49-F238E27FC236}">
                <a16:creationId xmlns:a16="http://schemas.microsoft.com/office/drawing/2014/main" id="{03D7BE8F-DF12-A1CE-44C7-7615A0B39CF5}"/>
              </a:ext>
            </a:extLst>
          </p:cNvPr>
          <p:cNvSpPr txBox="1"/>
          <p:nvPr/>
        </p:nvSpPr>
        <p:spPr>
          <a:xfrm>
            <a:off x="10896600" y="2486918"/>
            <a:ext cx="6629400" cy="2308324"/>
          </a:xfrm>
          <a:prstGeom prst="rect">
            <a:avLst/>
          </a:prstGeom>
          <a:noFill/>
          <a:ln w="44450">
            <a:solidFill>
              <a:srgbClr val="EC6242"/>
            </a:solidFill>
          </a:ln>
        </p:spPr>
        <p:txBody>
          <a:bodyPr wrap="square">
            <a:spAutoFit/>
          </a:bodyPr>
          <a:lstStyle/>
          <a:p>
            <a:r>
              <a:rPr lang="en-GB" sz="3600" b="0" i="0" dirty="0">
                <a:solidFill>
                  <a:srgbClr val="323130"/>
                </a:solidFill>
                <a:effectLst/>
                <a:latin typeface="Hero" panose="020B0604020202020204" charset="0"/>
              </a:rPr>
              <a:t>“I am more able to talk about my feelings and emotions and </a:t>
            </a:r>
            <a:r>
              <a:rPr lang="en-GB" sz="3600" dirty="0">
                <a:solidFill>
                  <a:srgbClr val="323130"/>
                </a:solidFill>
                <a:latin typeface="Hero" panose="020B0604020202020204" charset="0"/>
              </a:rPr>
              <a:t>I</a:t>
            </a:r>
            <a:r>
              <a:rPr lang="en-GB" sz="3600" b="0" i="0" dirty="0">
                <a:solidFill>
                  <a:srgbClr val="323130"/>
                </a:solidFill>
                <a:effectLst/>
                <a:latin typeface="Hero" panose="020B0604020202020204" charset="0"/>
              </a:rPr>
              <a:t> am not ashamed to reach out.”</a:t>
            </a:r>
            <a:endParaRPr lang="en-GB" sz="3600" dirty="0">
              <a:latin typeface="Hero" panose="020B0604020202020204" charset="0"/>
            </a:endParaRPr>
          </a:p>
        </p:txBody>
      </p:sp>
      <p:sp>
        <p:nvSpPr>
          <p:cNvPr id="10" name="TextBox 9">
            <a:extLst>
              <a:ext uri="{FF2B5EF4-FFF2-40B4-BE49-F238E27FC236}">
                <a16:creationId xmlns:a16="http://schemas.microsoft.com/office/drawing/2014/main" id="{5F27181F-8106-5667-D491-C5CD77D98077}"/>
              </a:ext>
            </a:extLst>
          </p:cNvPr>
          <p:cNvSpPr txBox="1"/>
          <p:nvPr/>
        </p:nvSpPr>
        <p:spPr>
          <a:xfrm>
            <a:off x="1313192" y="4966235"/>
            <a:ext cx="9144000" cy="2677656"/>
          </a:xfrm>
          <a:prstGeom prst="rect">
            <a:avLst/>
          </a:prstGeom>
          <a:noFill/>
          <a:ln w="44450">
            <a:solidFill>
              <a:srgbClr val="FFFF00"/>
            </a:solidFill>
          </a:ln>
        </p:spPr>
        <p:txBody>
          <a:bodyPr wrap="square">
            <a:spAutoFit/>
          </a:bodyPr>
          <a:lstStyle/>
          <a:p>
            <a:pPr algn="l"/>
            <a:r>
              <a:rPr lang="en-GB" sz="2400" b="0" i="0" dirty="0">
                <a:solidFill>
                  <a:srgbClr val="323130"/>
                </a:solidFill>
                <a:effectLst/>
                <a:latin typeface="Hero" panose="020B0604020202020204" charset="0"/>
              </a:rPr>
              <a:t>“I liked that I was listened to completely, and that I felt in secure hands. I felt as though I could trust the people I was talking to, and I was listened to extremely well. Honestly I think the service is really useful, and I love that I can also just have a conversation about my day to day life, and open up which helps the journey as a whole. </a:t>
            </a:r>
          </a:p>
          <a:p>
            <a:pPr algn="l"/>
            <a:r>
              <a:rPr lang="en-GB" sz="2400" b="0" i="0" dirty="0">
                <a:solidFill>
                  <a:srgbClr val="323130"/>
                </a:solidFill>
                <a:effectLst/>
                <a:latin typeface="Hero" panose="020B0604020202020204" charset="0"/>
              </a:rPr>
              <a:t>big </a:t>
            </a:r>
            <a:r>
              <a:rPr lang="en-GB" sz="2400" b="0" i="0" dirty="0" err="1">
                <a:solidFill>
                  <a:srgbClr val="323130"/>
                </a:solidFill>
                <a:effectLst/>
                <a:latin typeface="Hero" panose="020B0604020202020204" charset="0"/>
              </a:rPr>
              <a:t>big</a:t>
            </a:r>
            <a:r>
              <a:rPr lang="en-GB" sz="2400" b="0" i="0" dirty="0">
                <a:solidFill>
                  <a:srgbClr val="323130"/>
                </a:solidFill>
                <a:effectLst/>
                <a:latin typeface="Hero" panose="020B0604020202020204" charset="0"/>
              </a:rPr>
              <a:t> thank you :-)”</a:t>
            </a:r>
          </a:p>
        </p:txBody>
      </p:sp>
      <p:sp>
        <p:nvSpPr>
          <p:cNvPr id="12" name="TextBox 11">
            <a:extLst>
              <a:ext uri="{FF2B5EF4-FFF2-40B4-BE49-F238E27FC236}">
                <a16:creationId xmlns:a16="http://schemas.microsoft.com/office/drawing/2014/main" id="{303C3C3D-E09E-0EA4-9CFA-40C5A0AA8711}"/>
              </a:ext>
            </a:extLst>
          </p:cNvPr>
          <p:cNvSpPr txBox="1"/>
          <p:nvPr/>
        </p:nvSpPr>
        <p:spPr>
          <a:xfrm>
            <a:off x="10862094" y="4970653"/>
            <a:ext cx="7220566" cy="3046988"/>
          </a:xfrm>
          <a:prstGeom prst="rect">
            <a:avLst/>
          </a:prstGeom>
          <a:noFill/>
          <a:ln w="44450">
            <a:solidFill>
              <a:srgbClr val="00B050"/>
            </a:solidFill>
          </a:ln>
        </p:spPr>
        <p:txBody>
          <a:bodyPr wrap="square">
            <a:spAutoFit/>
          </a:bodyPr>
          <a:lstStyle/>
          <a:p>
            <a:r>
              <a:rPr lang="en-GB" sz="2400" dirty="0">
                <a:solidFill>
                  <a:srgbClr val="323130"/>
                </a:solidFill>
                <a:latin typeface="Hero" panose="020B0604020202020204" charset="0"/>
              </a:rPr>
              <a:t>“[Staff] </a:t>
            </a:r>
            <a:r>
              <a:rPr lang="en-GB" sz="2400" b="0" i="0" dirty="0">
                <a:solidFill>
                  <a:srgbClr val="323130"/>
                </a:solidFill>
                <a:effectLst/>
                <a:latin typeface="Hero" panose="020B0604020202020204" charset="0"/>
              </a:rPr>
              <a:t>was very friendly and approachable. She has built a good connection with [SU] from the very first session. </a:t>
            </a:r>
            <a:r>
              <a:rPr lang="en-GB" sz="2400" dirty="0">
                <a:solidFill>
                  <a:srgbClr val="323130"/>
                </a:solidFill>
                <a:latin typeface="Hero" panose="020B0604020202020204" charset="0"/>
              </a:rPr>
              <a:t>[SU]</a:t>
            </a:r>
            <a:r>
              <a:rPr lang="en-GB" sz="2400" b="0" i="0" dirty="0">
                <a:solidFill>
                  <a:srgbClr val="323130"/>
                </a:solidFill>
                <a:effectLst/>
                <a:latin typeface="Hero" panose="020B0604020202020204" charset="0"/>
              </a:rPr>
              <a:t> felt motivated to make efforts with new foods during the week knowing that he can report to </a:t>
            </a:r>
            <a:r>
              <a:rPr lang="en-GB" sz="2400" dirty="0">
                <a:solidFill>
                  <a:srgbClr val="323130"/>
                </a:solidFill>
                <a:latin typeface="Hero" panose="020B0604020202020204" charset="0"/>
              </a:rPr>
              <a:t>[Staff]</a:t>
            </a:r>
            <a:r>
              <a:rPr lang="en-GB" sz="2400" b="0" i="0" dirty="0">
                <a:solidFill>
                  <a:srgbClr val="323130"/>
                </a:solidFill>
                <a:effectLst/>
                <a:latin typeface="Hero" panose="020B0604020202020204" charset="0"/>
              </a:rPr>
              <a:t> on his progress. The new food ladder strategy gave </a:t>
            </a:r>
            <a:r>
              <a:rPr lang="en-GB" sz="2400" dirty="0">
                <a:solidFill>
                  <a:srgbClr val="323130"/>
                </a:solidFill>
                <a:latin typeface="Hero" panose="020B0604020202020204" charset="0"/>
              </a:rPr>
              <a:t>[SU]</a:t>
            </a:r>
            <a:r>
              <a:rPr lang="en-GB" sz="2400" b="0" i="0" dirty="0">
                <a:solidFill>
                  <a:srgbClr val="323130"/>
                </a:solidFill>
                <a:effectLst/>
                <a:latin typeface="Hero" panose="020B0604020202020204" charset="0"/>
              </a:rPr>
              <a:t> control over the process which was very beneficial.”</a:t>
            </a:r>
            <a:endParaRPr lang="en-GB" sz="2400" dirty="0">
              <a:latin typeface="Hero" panose="020B0604020202020204" charset="0"/>
            </a:endParaRPr>
          </a:p>
        </p:txBody>
      </p:sp>
      <p:sp>
        <p:nvSpPr>
          <p:cNvPr id="14" name="TextBox 13">
            <a:extLst>
              <a:ext uri="{FF2B5EF4-FFF2-40B4-BE49-F238E27FC236}">
                <a16:creationId xmlns:a16="http://schemas.microsoft.com/office/drawing/2014/main" id="{65BDDCC5-8131-730A-AD55-278A8990D800}"/>
              </a:ext>
            </a:extLst>
          </p:cNvPr>
          <p:cNvSpPr txBox="1"/>
          <p:nvPr/>
        </p:nvSpPr>
        <p:spPr>
          <a:xfrm>
            <a:off x="1385824" y="8184216"/>
            <a:ext cx="6981988" cy="1569660"/>
          </a:xfrm>
          <a:prstGeom prst="rect">
            <a:avLst/>
          </a:prstGeom>
          <a:noFill/>
          <a:ln w="44450">
            <a:solidFill>
              <a:srgbClr val="00B0F0"/>
            </a:solidFill>
          </a:ln>
        </p:spPr>
        <p:txBody>
          <a:bodyPr wrap="square">
            <a:spAutoFit/>
          </a:bodyPr>
          <a:lstStyle/>
          <a:p>
            <a:r>
              <a:rPr lang="en-GB" sz="4800" dirty="0">
                <a:solidFill>
                  <a:srgbClr val="323130"/>
                </a:solidFill>
                <a:latin typeface="Segoe UI" panose="020B0502040204020203" pitchFamily="34" charset="0"/>
              </a:rPr>
              <a:t>“I </a:t>
            </a:r>
            <a:r>
              <a:rPr lang="en-GB" sz="4800" b="0" i="0" dirty="0">
                <a:solidFill>
                  <a:srgbClr val="323130"/>
                </a:solidFill>
                <a:effectLst/>
                <a:latin typeface="Hero" panose="020B0604020202020204" charset="0"/>
              </a:rPr>
              <a:t>feel heard and never judged”</a:t>
            </a:r>
            <a:endParaRPr lang="en-GB" sz="4800" dirty="0">
              <a:latin typeface="Hero" panose="020B0604020202020204" charset="0"/>
            </a:endParaRPr>
          </a:p>
        </p:txBody>
      </p:sp>
      <p:sp>
        <p:nvSpPr>
          <p:cNvPr id="20" name="TextBox 19">
            <a:extLst>
              <a:ext uri="{FF2B5EF4-FFF2-40B4-BE49-F238E27FC236}">
                <a16:creationId xmlns:a16="http://schemas.microsoft.com/office/drawing/2014/main" id="{79CCC9C1-C100-B6E4-BC9F-022115C4E6A8}"/>
              </a:ext>
            </a:extLst>
          </p:cNvPr>
          <p:cNvSpPr txBox="1"/>
          <p:nvPr/>
        </p:nvSpPr>
        <p:spPr>
          <a:xfrm>
            <a:off x="8686800" y="8216679"/>
            <a:ext cx="9144000" cy="1938992"/>
          </a:xfrm>
          <a:prstGeom prst="rect">
            <a:avLst/>
          </a:prstGeom>
          <a:noFill/>
          <a:ln w="44450">
            <a:solidFill>
              <a:srgbClr val="7030A0"/>
            </a:solidFill>
          </a:ln>
        </p:spPr>
        <p:txBody>
          <a:bodyPr wrap="square">
            <a:spAutoFit/>
          </a:bodyPr>
          <a:lstStyle/>
          <a:p>
            <a:r>
              <a:rPr lang="en-GB" sz="2400" b="0" i="0" dirty="0">
                <a:solidFill>
                  <a:srgbClr val="323130"/>
                </a:solidFill>
                <a:effectLst/>
                <a:latin typeface="Hero" panose="020B0604020202020204" charset="0"/>
              </a:rPr>
              <a:t>“I felt supported both during the sessions and outside of them. It was motivating knowing that I had multiple goals that I could work towards. I felt comfortable and that I was genuinely being listened to. I felt hopeful because </a:t>
            </a:r>
            <a:r>
              <a:rPr lang="en-GB" sz="2400" dirty="0">
                <a:solidFill>
                  <a:srgbClr val="323130"/>
                </a:solidFill>
                <a:latin typeface="Hero" panose="020B0604020202020204" charset="0"/>
              </a:rPr>
              <a:t>[Staff]</a:t>
            </a:r>
            <a:r>
              <a:rPr lang="en-GB" sz="2400" b="0" i="0" dirty="0">
                <a:solidFill>
                  <a:srgbClr val="323130"/>
                </a:solidFill>
                <a:effectLst/>
                <a:latin typeface="Hero" panose="020B0604020202020204" charset="0"/>
              </a:rPr>
              <a:t> made me feel like I really could recover.” </a:t>
            </a:r>
            <a:endParaRPr lang="en-GB" sz="2400" dirty="0">
              <a:latin typeface="Hero" panose="020B0604020202020204" charset="0"/>
            </a:endParaRPr>
          </a:p>
        </p:txBody>
      </p:sp>
      <p:pic>
        <p:nvPicPr>
          <p:cNvPr id="3" name="Picture 2" descr="A colorful logo with black background">
            <a:extLst>
              <a:ext uri="{FF2B5EF4-FFF2-40B4-BE49-F238E27FC236}">
                <a16:creationId xmlns:a16="http://schemas.microsoft.com/office/drawing/2014/main" id="{6D012844-D159-1C5E-F8C7-A38757B2D6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28490" y="-15814"/>
            <a:ext cx="2247900" cy="2247900"/>
          </a:xfrm>
          <a:prstGeom prst="rect">
            <a:avLst/>
          </a:prstGeom>
        </p:spPr>
      </p:pic>
    </p:spTree>
    <p:extLst>
      <p:ext uri="{BB962C8B-B14F-4D97-AF65-F5344CB8AC3E}">
        <p14:creationId xmlns:p14="http://schemas.microsoft.com/office/powerpoint/2010/main" val="36049735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8F8F9"/>
        </a:solidFill>
        <a:effectLst/>
      </p:bgPr>
    </p:bg>
    <p:spTree>
      <p:nvGrpSpPr>
        <p:cNvPr id="1" name=""/>
        <p:cNvGrpSpPr/>
        <p:nvPr/>
      </p:nvGrpSpPr>
      <p:grpSpPr>
        <a:xfrm>
          <a:off x="0" y="0"/>
          <a:ext cx="0" cy="0"/>
          <a:chOff x="0" y="0"/>
          <a:chExt cx="0" cy="0"/>
        </a:xfrm>
      </p:grpSpPr>
      <p:sp>
        <p:nvSpPr>
          <p:cNvPr id="2" name="TextBox 2"/>
          <p:cNvSpPr txBox="1"/>
          <p:nvPr/>
        </p:nvSpPr>
        <p:spPr>
          <a:xfrm>
            <a:off x="1028700" y="672675"/>
            <a:ext cx="5688147" cy="701499"/>
          </a:xfrm>
          <a:prstGeom prst="rect">
            <a:avLst/>
          </a:prstGeom>
        </p:spPr>
        <p:txBody>
          <a:bodyPr lIns="0" tIns="0" rIns="0" bIns="0" rtlCol="0" anchor="t">
            <a:spAutoFit/>
          </a:bodyPr>
          <a:lstStyle/>
          <a:p>
            <a:pPr algn="l">
              <a:lnSpc>
                <a:spcPts val="2799"/>
              </a:lnSpc>
            </a:pPr>
            <a:r>
              <a:rPr lang="en-US" sz="1999">
                <a:solidFill>
                  <a:srgbClr val="545454"/>
                </a:solidFill>
                <a:latin typeface="Hero"/>
                <a:ea typeface="Hero"/>
                <a:cs typeface="Hero"/>
                <a:sym typeface="Hero"/>
              </a:rPr>
              <a:t>Charity No. 1185092</a:t>
            </a:r>
          </a:p>
          <a:p>
            <a:pPr algn="l">
              <a:lnSpc>
                <a:spcPts val="2799"/>
              </a:lnSpc>
            </a:pPr>
            <a:r>
              <a:rPr lang="en-US" sz="1999">
                <a:solidFill>
                  <a:srgbClr val="545454"/>
                </a:solidFill>
                <a:latin typeface="Hero"/>
                <a:ea typeface="Hero"/>
                <a:cs typeface="Hero"/>
                <a:sym typeface="Hero"/>
              </a:rPr>
              <a:t>firststepsed.co.uk </a:t>
            </a:r>
          </a:p>
        </p:txBody>
      </p:sp>
      <p:grpSp>
        <p:nvGrpSpPr>
          <p:cNvPr id="3" name="Group 3"/>
          <p:cNvGrpSpPr/>
          <p:nvPr/>
        </p:nvGrpSpPr>
        <p:grpSpPr>
          <a:xfrm>
            <a:off x="14797123" y="9221265"/>
            <a:ext cx="2462177" cy="602858"/>
            <a:chOff x="0" y="0"/>
            <a:chExt cx="3282902" cy="803810"/>
          </a:xfrm>
        </p:grpSpPr>
        <p:sp>
          <p:nvSpPr>
            <p:cNvPr id="4" name="Freeform 4"/>
            <p:cNvSpPr/>
            <p:nvPr/>
          </p:nvSpPr>
          <p:spPr>
            <a:xfrm>
              <a:off x="2507400" y="20440"/>
              <a:ext cx="775502" cy="762931"/>
            </a:xfrm>
            <a:custGeom>
              <a:avLst/>
              <a:gdLst/>
              <a:ahLst/>
              <a:cxnLst/>
              <a:rect l="l" t="t" r="r" b="b"/>
              <a:pathLst>
                <a:path w="775502" h="762931">
                  <a:moveTo>
                    <a:pt x="0" y="0"/>
                  </a:moveTo>
                  <a:lnTo>
                    <a:pt x="775502" y="0"/>
                  </a:lnTo>
                  <a:lnTo>
                    <a:pt x="775502" y="762931"/>
                  </a:lnTo>
                  <a:lnTo>
                    <a:pt x="0" y="762931"/>
                  </a:lnTo>
                  <a:lnTo>
                    <a:pt x="0" y="0"/>
                  </a:lnTo>
                  <a:close/>
                </a:path>
              </a:pathLst>
            </a:custGeom>
            <a:blipFill>
              <a:blip r:embed="rId3"/>
              <a:stretch>
                <a:fillRect l="-5721" t="-5238" r="-3466" b="-5748"/>
              </a:stretch>
            </a:blipFill>
          </p:spPr>
          <p:txBody>
            <a:bodyPr/>
            <a:lstStyle/>
            <a:p>
              <a:endParaRPr lang="en-GB"/>
            </a:p>
          </p:txBody>
        </p:sp>
        <p:sp>
          <p:nvSpPr>
            <p:cNvPr id="5" name="Freeform 5" descr="A picture containing vector graphics  Description generated with high confidence"/>
            <p:cNvSpPr/>
            <p:nvPr/>
          </p:nvSpPr>
          <p:spPr>
            <a:xfrm>
              <a:off x="0" y="20440"/>
              <a:ext cx="762931" cy="762931"/>
            </a:xfrm>
            <a:custGeom>
              <a:avLst/>
              <a:gdLst/>
              <a:ahLst/>
              <a:cxnLst/>
              <a:rect l="l" t="t" r="r" b="b"/>
              <a:pathLst>
                <a:path w="762931" h="762931">
                  <a:moveTo>
                    <a:pt x="0" y="0"/>
                  </a:moveTo>
                  <a:lnTo>
                    <a:pt x="762931" y="0"/>
                  </a:lnTo>
                  <a:lnTo>
                    <a:pt x="762931" y="762931"/>
                  </a:lnTo>
                  <a:lnTo>
                    <a:pt x="0" y="762931"/>
                  </a:lnTo>
                  <a:lnTo>
                    <a:pt x="0" y="0"/>
                  </a:lnTo>
                  <a:close/>
                </a:path>
              </a:pathLst>
            </a:custGeom>
            <a:blipFill>
              <a:blip r:embed="rId4"/>
              <a:stretch>
                <a:fillRect/>
              </a:stretch>
            </a:blipFill>
          </p:spPr>
          <p:txBody>
            <a:bodyPr/>
            <a:lstStyle/>
            <a:p>
              <a:endParaRPr lang="en-GB"/>
            </a:p>
          </p:txBody>
        </p:sp>
        <p:sp>
          <p:nvSpPr>
            <p:cNvPr id="6" name="Freeform 6"/>
            <p:cNvSpPr/>
            <p:nvPr/>
          </p:nvSpPr>
          <p:spPr>
            <a:xfrm>
              <a:off x="826267" y="0"/>
              <a:ext cx="834029" cy="803810"/>
            </a:xfrm>
            <a:custGeom>
              <a:avLst/>
              <a:gdLst/>
              <a:ahLst/>
              <a:cxnLst/>
              <a:rect l="l" t="t" r="r" b="b"/>
              <a:pathLst>
                <a:path w="834029" h="803810">
                  <a:moveTo>
                    <a:pt x="0" y="0"/>
                  </a:moveTo>
                  <a:lnTo>
                    <a:pt x="834029" y="0"/>
                  </a:lnTo>
                  <a:lnTo>
                    <a:pt x="834029" y="803810"/>
                  </a:lnTo>
                  <a:lnTo>
                    <a:pt x="0" y="803810"/>
                  </a:lnTo>
                  <a:lnTo>
                    <a:pt x="0" y="0"/>
                  </a:lnTo>
                  <a:close/>
                </a:path>
              </a:pathLst>
            </a:custGeom>
            <a:blipFill>
              <a:blip r:embed="rId5"/>
              <a:stretch>
                <a:fillRect l="-32463" t="-27463" r="-192520" b="-62333"/>
              </a:stretch>
            </a:blipFill>
          </p:spPr>
          <p:txBody>
            <a:bodyPr/>
            <a:lstStyle/>
            <a:p>
              <a:endParaRPr lang="en-GB"/>
            </a:p>
          </p:txBody>
        </p:sp>
        <p:sp>
          <p:nvSpPr>
            <p:cNvPr id="7" name="Freeform 7"/>
            <p:cNvSpPr/>
            <p:nvPr/>
          </p:nvSpPr>
          <p:spPr>
            <a:xfrm>
              <a:off x="1722012" y="40879"/>
              <a:ext cx="722052" cy="722052"/>
            </a:xfrm>
            <a:custGeom>
              <a:avLst/>
              <a:gdLst/>
              <a:ahLst/>
              <a:cxnLst/>
              <a:rect l="l" t="t" r="r" b="b"/>
              <a:pathLst>
                <a:path w="722052" h="722052">
                  <a:moveTo>
                    <a:pt x="0" y="0"/>
                  </a:moveTo>
                  <a:lnTo>
                    <a:pt x="722052" y="0"/>
                  </a:lnTo>
                  <a:lnTo>
                    <a:pt x="722052" y="722052"/>
                  </a:lnTo>
                  <a:lnTo>
                    <a:pt x="0" y="72205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sp>
        <p:nvSpPr>
          <p:cNvPr id="9" name="TextBox 9"/>
          <p:cNvSpPr txBox="1"/>
          <p:nvPr/>
        </p:nvSpPr>
        <p:spPr>
          <a:xfrm>
            <a:off x="15031972" y="8765980"/>
            <a:ext cx="1992480" cy="304746"/>
          </a:xfrm>
          <a:prstGeom prst="rect">
            <a:avLst/>
          </a:prstGeom>
        </p:spPr>
        <p:txBody>
          <a:bodyPr lIns="0" tIns="0" rIns="0" bIns="0" rtlCol="0" anchor="t">
            <a:spAutoFit/>
          </a:bodyPr>
          <a:lstStyle/>
          <a:p>
            <a:pPr algn="ctr">
              <a:lnSpc>
                <a:spcPts val="2399"/>
              </a:lnSpc>
            </a:pPr>
            <a:r>
              <a:rPr lang="en-US" sz="1999">
                <a:solidFill>
                  <a:srgbClr val="545454"/>
                </a:solidFill>
                <a:latin typeface="Hero"/>
                <a:ea typeface="Hero"/>
                <a:cs typeface="Hero"/>
                <a:sym typeface="Hero"/>
              </a:rPr>
              <a:t>@FirstStepsED</a:t>
            </a:r>
          </a:p>
        </p:txBody>
      </p:sp>
      <p:sp>
        <p:nvSpPr>
          <p:cNvPr id="11" name="TextBox 11"/>
          <p:cNvSpPr txBox="1"/>
          <p:nvPr/>
        </p:nvSpPr>
        <p:spPr>
          <a:xfrm>
            <a:off x="4443069" y="2898903"/>
            <a:ext cx="9401861" cy="980502"/>
          </a:xfrm>
          <a:prstGeom prst="rect">
            <a:avLst/>
          </a:prstGeom>
        </p:spPr>
        <p:txBody>
          <a:bodyPr lIns="0" tIns="0" rIns="0" bIns="0" rtlCol="0" anchor="t">
            <a:spAutoFit/>
          </a:bodyPr>
          <a:lstStyle/>
          <a:p>
            <a:pPr algn="ctr">
              <a:lnSpc>
                <a:spcPts val="7418"/>
              </a:lnSpc>
            </a:pPr>
            <a:r>
              <a:rPr lang="en-US" sz="7250" spc="-145" dirty="0">
                <a:solidFill>
                  <a:srgbClr val="EC6242"/>
                </a:solidFill>
                <a:latin typeface="Fredoka"/>
                <a:ea typeface="Fredoka"/>
                <a:cs typeface="Fredoka"/>
                <a:sym typeface="Fredoka"/>
              </a:rPr>
              <a:t>Thank You</a:t>
            </a:r>
            <a:endParaRPr lang="en-US" sz="7250" spc="-145" dirty="0">
              <a:solidFill>
                <a:srgbClr val="EC6242"/>
              </a:solidFill>
              <a:latin typeface="Fredoka"/>
              <a:ea typeface="Fredoka"/>
              <a:cs typeface="Fredoka"/>
            </a:endParaRPr>
          </a:p>
        </p:txBody>
      </p:sp>
      <p:sp>
        <p:nvSpPr>
          <p:cNvPr id="12" name="AutoShape 12"/>
          <p:cNvSpPr/>
          <p:nvPr/>
        </p:nvSpPr>
        <p:spPr>
          <a:xfrm>
            <a:off x="1028700" y="5460868"/>
            <a:ext cx="112078" cy="1710420"/>
          </a:xfrm>
          <a:prstGeom prst="rect">
            <a:avLst/>
          </a:prstGeom>
          <a:solidFill>
            <a:srgbClr val="3D5A98"/>
          </a:solidFill>
        </p:spPr>
        <p:txBody>
          <a:bodyPr/>
          <a:lstStyle/>
          <a:p>
            <a:endParaRPr lang="en-GB"/>
          </a:p>
        </p:txBody>
      </p:sp>
      <p:sp>
        <p:nvSpPr>
          <p:cNvPr id="13" name="AutoShape 13"/>
          <p:cNvSpPr/>
          <p:nvPr/>
        </p:nvSpPr>
        <p:spPr>
          <a:xfrm>
            <a:off x="1073886" y="7171288"/>
            <a:ext cx="21705" cy="4099954"/>
          </a:xfrm>
          <a:prstGeom prst="rect">
            <a:avLst/>
          </a:prstGeom>
          <a:solidFill>
            <a:srgbClr val="545454"/>
          </a:solidFill>
        </p:spPr>
        <p:txBody>
          <a:bodyPr/>
          <a:lstStyle/>
          <a:p>
            <a:endParaRPr lang="en-GB"/>
          </a:p>
        </p:txBody>
      </p:sp>
      <p:grpSp>
        <p:nvGrpSpPr>
          <p:cNvPr id="18" name="Group 17">
            <a:extLst>
              <a:ext uri="{FF2B5EF4-FFF2-40B4-BE49-F238E27FC236}">
                <a16:creationId xmlns:a16="http://schemas.microsoft.com/office/drawing/2014/main" id="{3709CBAA-E5A3-BDB3-EBC6-CB093FA872C9}"/>
              </a:ext>
            </a:extLst>
          </p:cNvPr>
          <p:cNvGrpSpPr/>
          <p:nvPr/>
        </p:nvGrpSpPr>
        <p:grpSpPr>
          <a:xfrm>
            <a:off x="5712719" y="4902990"/>
            <a:ext cx="10375913" cy="3019440"/>
            <a:chOff x="7829673" y="4618203"/>
            <a:chExt cx="10375913" cy="3019440"/>
          </a:xfrm>
        </p:grpSpPr>
        <p:sp>
          <p:nvSpPr>
            <p:cNvPr id="8" name="TextBox 8"/>
            <p:cNvSpPr txBox="1"/>
            <p:nvPr/>
          </p:nvSpPr>
          <p:spPr>
            <a:xfrm>
              <a:off x="8917103" y="5075403"/>
              <a:ext cx="9288483" cy="2562240"/>
            </a:xfrm>
            <a:prstGeom prst="rect">
              <a:avLst/>
            </a:prstGeom>
          </p:spPr>
          <p:txBody>
            <a:bodyPr wrap="square" lIns="0" tIns="0" rIns="0" bIns="0" rtlCol="0" anchor="t">
              <a:spAutoFit/>
            </a:bodyPr>
            <a:lstStyle/>
            <a:p>
              <a:pPr algn="l">
                <a:lnSpc>
                  <a:spcPts val="2799"/>
                </a:lnSpc>
              </a:pPr>
              <a:r>
                <a:rPr lang="en-US" sz="4400" dirty="0">
                  <a:latin typeface="Hero"/>
                  <a:ea typeface="Hero"/>
                  <a:cs typeface="Hero"/>
                  <a:sym typeface="Hero"/>
                </a:rPr>
                <a:t>0300 1021685</a:t>
              </a:r>
            </a:p>
            <a:p>
              <a:pPr algn="l">
                <a:lnSpc>
                  <a:spcPts val="2799"/>
                </a:lnSpc>
              </a:pPr>
              <a:endParaRPr lang="en-US" sz="4400" dirty="0">
                <a:solidFill>
                  <a:srgbClr val="545454"/>
                </a:solidFill>
                <a:latin typeface="Hero"/>
                <a:ea typeface="Hero"/>
                <a:cs typeface="Hero"/>
                <a:sym typeface="Hero"/>
              </a:endParaRPr>
            </a:p>
            <a:p>
              <a:pPr algn="l">
                <a:lnSpc>
                  <a:spcPts val="2799"/>
                </a:lnSpc>
              </a:pPr>
              <a:r>
                <a:rPr lang="en-US" sz="4400" dirty="0">
                  <a:solidFill>
                    <a:srgbClr val="545454"/>
                  </a:solidFill>
                  <a:latin typeface="Hero"/>
                  <a:ea typeface="Hero"/>
                  <a:cs typeface="Hero"/>
                  <a:sym typeface="Hero"/>
                  <a:hlinkClick r:id="rId8"/>
                </a:rPr>
                <a:t>www.firststepsed.co.uk</a:t>
              </a:r>
              <a:endParaRPr lang="en-US" sz="4400" dirty="0">
                <a:solidFill>
                  <a:srgbClr val="545454"/>
                </a:solidFill>
                <a:latin typeface="Hero"/>
                <a:ea typeface="Hero"/>
                <a:cs typeface="Hero"/>
                <a:sym typeface="Hero"/>
              </a:endParaRPr>
            </a:p>
            <a:p>
              <a:pPr algn="l">
                <a:lnSpc>
                  <a:spcPts val="2799"/>
                </a:lnSpc>
              </a:pPr>
              <a:endParaRPr lang="en-US" sz="4400" dirty="0">
                <a:solidFill>
                  <a:srgbClr val="545454"/>
                </a:solidFill>
                <a:latin typeface="Hero"/>
                <a:ea typeface="Hero"/>
                <a:cs typeface="Hero"/>
                <a:sym typeface="Hero"/>
              </a:endParaRPr>
            </a:p>
            <a:p>
              <a:pPr algn="l">
                <a:lnSpc>
                  <a:spcPts val="2799"/>
                </a:lnSpc>
              </a:pPr>
              <a:r>
                <a:rPr lang="en-US" sz="4400" dirty="0">
                  <a:latin typeface="Hero"/>
                  <a:ea typeface="Hero"/>
                  <a:cs typeface="Hero"/>
                  <a:sym typeface="Hero"/>
                  <a:hlinkClick r:id="rId9"/>
                </a:rPr>
                <a:t>info@firststepsed.co.uk</a:t>
              </a:r>
              <a:endParaRPr lang="en-US" sz="4400" dirty="0">
                <a:latin typeface="Hero"/>
                <a:ea typeface="Hero"/>
                <a:cs typeface="Hero"/>
                <a:sym typeface="Hero"/>
              </a:endParaRPr>
            </a:p>
            <a:p>
              <a:pPr algn="l">
                <a:lnSpc>
                  <a:spcPts val="2799"/>
                </a:lnSpc>
              </a:pPr>
              <a:endParaRPr lang="en-US" sz="4400" dirty="0">
                <a:latin typeface="Hero"/>
                <a:ea typeface="Hero"/>
                <a:cs typeface="Hero"/>
                <a:sym typeface="Hero"/>
              </a:endParaRPr>
            </a:p>
            <a:p>
              <a:pPr algn="l">
                <a:lnSpc>
                  <a:spcPts val="2799"/>
                </a:lnSpc>
              </a:pPr>
              <a:r>
                <a:rPr lang="en-GB" sz="4400" dirty="0">
                  <a:solidFill>
                    <a:srgbClr val="2F5496"/>
                  </a:solidFill>
                  <a:latin typeface="Hero" panose="020B0604020202020204" charset="0"/>
                  <a:hlinkClick r:id="rId10"/>
                </a:rPr>
                <a:t>j</a:t>
              </a:r>
              <a:r>
                <a:rPr lang="en-GB" sz="4400" b="0" i="0" dirty="0">
                  <a:solidFill>
                    <a:srgbClr val="2F5496"/>
                  </a:solidFill>
                  <a:effectLst/>
                  <a:latin typeface="Hero" panose="020B0604020202020204" charset="0"/>
                  <a:hlinkClick r:id="rId10"/>
                </a:rPr>
                <a:t>essica.pickles@firststepsed.co.uk</a:t>
              </a:r>
              <a:r>
                <a:rPr lang="en-GB" sz="4400" b="0" i="0" dirty="0">
                  <a:solidFill>
                    <a:srgbClr val="000000"/>
                  </a:solidFill>
                  <a:effectLst/>
                  <a:latin typeface="Hero" panose="020B0604020202020204" charset="0"/>
                  <a:hlinkClick r:id="rId10"/>
                </a:rPr>
                <a:t> </a:t>
              </a:r>
              <a:endParaRPr lang="en-US" sz="4400" dirty="0">
                <a:latin typeface="Hero" panose="020B0604020202020204" charset="0"/>
                <a:ea typeface="Hero"/>
                <a:cs typeface="Hero"/>
                <a:sym typeface="Hero"/>
              </a:endParaRPr>
            </a:p>
          </p:txBody>
        </p:sp>
        <p:pic>
          <p:nvPicPr>
            <p:cNvPr id="14" name="Graphic 13" descr="Email outline">
              <a:extLst>
                <a:ext uri="{FF2B5EF4-FFF2-40B4-BE49-F238E27FC236}">
                  <a16:creationId xmlns:a16="http://schemas.microsoft.com/office/drawing/2014/main" id="{CC4BAF26-3F72-7BBB-27A0-1FEA4FFA262F}"/>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829673" y="6429301"/>
              <a:ext cx="914400" cy="914400"/>
            </a:xfrm>
            <a:prstGeom prst="rect">
              <a:avLst/>
            </a:prstGeom>
          </p:spPr>
        </p:pic>
        <p:pic>
          <p:nvPicPr>
            <p:cNvPr id="15" name="Graphic 14" descr="Speaker phone outline">
              <a:extLst>
                <a:ext uri="{FF2B5EF4-FFF2-40B4-BE49-F238E27FC236}">
                  <a16:creationId xmlns:a16="http://schemas.microsoft.com/office/drawing/2014/main" id="{899F7F29-C53C-A34F-5AFB-413913406AED}"/>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848600" y="4618203"/>
              <a:ext cx="914400" cy="914400"/>
            </a:xfrm>
            <a:prstGeom prst="rect">
              <a:avLst/>
            </a:prstGeom>
          </p:spPr>
        </p:pic>
        <p:pic>
          <p:nvPicPr>
            <p:cNvPr id="16" name="Graphic 15" descr="Internet outline">
              <a:extLst>
                <a:ext uri="{FF2B5EF4-FFF2-40B4-BE49-F238E27FC236}">
                  <a16:creationId xmlns:a16="http://schemas.microsoft.com/office/drawing/2014/main" id="{3B16A88D-A2BB-94C8-F4DF-DDD639314CA8}"/>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7848600" y="5411298"/>
              <a:ext cx="914400" cy="914400"/>
            </a:xfrm>
            <a:prstGeom prst="rect">
              <a:avLst/>
            </a:prstGeom>
          </p:spPr>
        </p:pic>
      </p:grpSp>
      <p:pic>
        <p:nvPicPr>
          <p:cNvPr id="17" name="Picture 16" descr="A blue text on a black background">
            <a:extLst>
              <a:ext uri="{FF2B5EF4-FFF2-40B4-BE49-F238E27FC236}">
                <a16:creationId xmlns:a16="http://schemas.microsoft.com/office/drawing/2014/main" id="{AF9E7203-DDFC-2C00-2B41-484BEB6A6C3E}"/>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185725" y="7403580"/>
            <a:ext cx="6202693" cy="256480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ac68d7f1-4bb1-4a72-bd86-77093b2fa4e2" xsi:nil="true"/>
    <lcf76f155ced4ddcb4097134ff3c332f xmlns="797df798-0cc2-4ebe-8e01-86a8fd35b1cd">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B7DD99D491CA048BB7DE51C403BC363" ma:contentTypeVersion="15" ma:contentTypeDescription="Create a new document." ma:contentTypeScope="" ma:versionID="89496857ea3db809d90f2a392cfcc861">
  <xsd:schema xmlns:xsd="http://www.w3.org/2001/XMLSchema" xmlns:xs="http://www.w3.org/2001/XMLSchema" xmlns:p="http://schemas.microsoft.com/office/2006/metadata/properties" xmlns:ns2="797df798-0cc2-4ebe-8e01-86a8fd35b1cd" xmlns:ns3="ac68d7f1-4bb1-4a72-bd86-77093b2fa4e2" targetNamespace="http://schemas.microsoft.com/office/2006/metadata/properties" ma:root="true" ma:fieldsID="b5c618dbdb648959e52e0c37172bf5b3" ns2:_="" ns3:_="">
    <xsd:import namespace="797df798-0cc2-4ebe-8e01-86a8fd35b1cd"/>
    <xsd:import namespace="ac68d7f1-4bb1-4a72-bd86-77093b2fa4e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7df798-0cc2-4ebe-8e01-86a8fd35b1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65fb570c-23b0-43f8-9844-9c0ccfe7a7b5"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c68d7f1-4bb1-4a72-bd86-77093b2fa4e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8405739c-4d30-400b-8fdd-c69f4773bd81}" ma:internalName="TaxCatchAll" ma:showField="CatchAllData" ma:web="ac68d7f1-4bb1-4a72-bd86-77093b2fa4e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3E0146-F6CE-411C-8089-F0C5B6FA2210}">
  <ds:schemaRefs>
    <ds:schemaRef ds:uri="http://schemas.microsoft.com/sharepoint/v3/contenttype/forms"/>
  </ds:schemaRefs>
</ds:datastoreItem>
</file>

<file path=customXml/itemProps2.xml><?xml version="1.0" encoding="utf-8"?>
<ds:datastoreItem xmlns:ds="http://schemas.openxmlformats.org/officeDocument/2006/customXml" ds:itemID="{24AA02DC-906A-42A9-AF8F-591F53E728A7}">
  <ds:schemaRefs>
    <ds:schemaRef ds:uri="3c57607c-d12c-4bbe-8263-7914534d8bc3"/>
    <ds:schemaRef ds:uri="9376726a-fac5-4e25-85df-38b655b3b2cd"/>
    <ds:schemaRef ds:uri="http://www.w3.org/XML/1998/namespace"/>
    <ds:schemaRef ds:uri="http://schemas.openxmlformats.org/package/2006/metadata/core-properties"/>
    <ds:schemaRef ds:uri="http://schemas.microsoft.com/office/2006/metadata/properties"/>
    <ds:schemaRef ds:uri="http://purl.org/dc/terms/"/>
    <ds:schemaRef ds:uri="http://schemas.microsoft.com/office/2006/documentManagement/types"/>
    <ds:schemaRef ds:uri="http://schemas.microsoft.com/office/infopath/2007/PartnerControls"/>
    <ds:schemaRef ds:uri="http://purl.org/dc/dcmitype/"/>
    <ds:schemaRef ds:uri="http://purl.org/dc/elements/1.1/"/>
    <ds:schemaRef ds:uri="ac68d7f1-4bb1-4a72-bd86-77093b2fa4e2"/>
    <ds:schemaRef ds:uri="797df798-0cc2-4ebe-8e01-86a8fd35b1cd"/>
  </ds:schemaRefs>
</ds:datastoreItem>
</file>

<file path=customXml/itemProps3.xml><?xml version="1.0" encoding="utf-8"?>
<ds:datastoreItem xmlns:ds="http://schemas.openxmlformats.org/officeDocument/2006/customXml" ds:itemID="{8481F6E0-487C-48B5-942C-AD34D95C71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97df798-0cc2-4ebe-8e01-86a8fd35b1cd"/>
    <ds:schemaRef ds:uri="ac68d7f1-4bb1-4a72-bd86-77093b2fa4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25714</TotalTime>
  <Words>2400</Words>
  <Application>Microsoft Office PowerPoint</Application>
  <PresentationFormat>Custom</PresentationFormat>
  <Paragraphs>242</Paragraphs>
  <Slides>15</Slides>
  <Notes>14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15</vt:i4>
      </vt:variant>
    </vt:vector>
  </HeadingPairs>
  <TitlesOfParts>
    <vt:vector size="27" baseType="lpstr">
      <vt:lpstr>Hero</vt:lpstr>
      <vt:lpstr>Wingdings</vt:lpstr>
      <vt:lpstr>Aptos Display</vt:lpstr>
      <vt:lpstr>Opun Mai</vt:lpstr>
      <vt:lpstr>Segoe UI</vt:lpstr>
      <vt:lpstr>Calibri</vt:lpstr>
      <vt:lpstr>Hero Bold</vt:lpstr>
      <vt:lpstr>Arial</vt:lpstr>
      <vt:lpstr>Fredoka</vt:lpstr>
      <vt:lpstr>Aptos</vt:lpstr>
      <vt:lpstr>open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FSED Blank Slides</dc:title>
  <dc:creator>Lauren Donaghy</dc:creator>
  <cp:lastModifiedBy>Shelley Woods</cp:lastModifiedBy>
  <cp:revision>607</cp:revision>
  <dcterms:created xsi:type="dcterms:W3CDTF">2006-08-16T00:00:00Z</dcterms:created>
  <dcterms:modified xsi:type="dcterms:W3CDTF">2026-02-04T11:52:11Z</dcterms:modified>
  <dc:identifier>DAGAKEqQo-E</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0x0101000B7DD99D491CA048BB7DE51C403BC363</vt:lpwstr>
  </property>
  <property fmtid="{D5CDD505-2E9C-101B-9397-08002B2CF9AE}" pid="3" name="MediaServiceImageTags">
    <vt:lpwstr/>
  </property>
</Properties>
</file>